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2"/>
  </p:notesMasterIdLst>
  <p:handoutMasterIdLst>
    <p:handoutMasterId r:id="rId43"/>
  </p:handoutMasterIdLst>
  <p:sldIdLst>
    <p:sldId id="257" r:id="rId2"/>
    <p:sldId id="570" r:id="rId3"/>
    <p:sldId id="572" r:id="rId4"/>
    <p:sldId id="626" r:id="rId5"/>
    <p:sldId id="648" r:id="rId6"/>
    <p:sldId id="629" r:id="rId7"/>
    <p:sldId id="631" r:id="rId8"/>
    <p:sldId id="632" r:id="rId9"/>
    <p:sldId id="668" r:id="rId10"/>
    <p:sldId id="635" r:id="rId11"/>
    <p:sldId id="637" r:id="rId12"/>
    <p:sldId id="638" r:id="rId13"/>
    <p:sldId id="663" r:id="rId14"/>
    <p:sldId id="639" r:id="rId15"/>
    <p:sldId id="664" r:id="rId16"/>
    <p:sldId id="640" r:id="rId17"/>
    <p:sldId id="641" r:id="rId18"/>
    <p:sldId id="658" r:id="rId19"/>
    <p:sldId id="659" r:id="rId20"/>
    <p:sldId id="660" r:id="rId21"/>
    <p:sldId id="661" r:id="rId22"/>
    <p:sldId id="642" r:id="rId23"/>
    <p:sldId id="573" r:id="rId24"/>
    <p:sldId id="616" r:id="rId25"/>
    <p:sldId id="598" r:id="rId26"/>
    <p:sldId id="652" r:id="rId27"/>
    <p:sldId id="644" r:id="rId28"/>
    <p:sldId id="645" r:id="rId29"/>
    <p:sldId id="646" r:id="rId30"/>
    <p:sldId id="647" r:id="rId31"/>
    <p:sldId id="666" r:id="rId32"/>
    <p:sldId id="588" r:id="rId33"/>
    <p:sldId id="667" r:id="rId34"/>
    <p:sldId id="662" r:id="rId35"/>
    <p:sldId id="653" r:id="rId36"/>
    <p:sldId id="657" r:id="rId37"/>
    <p:sldId id="654" r:id="rId38"/>
    <p:sldId id="655" r:id="rId39"/>
    <p:sldId id="577" r:id="rId40"/>
    <p:sldId id="656" r:id="rId41"/>
  </p:sldIdLst>
  <p:sldSz cx="9144000" cy="6858000" type="screen4x3"/>
  <p:notesSz cx="7010400" cy="9296400"/>
  <p:custDataLst>
    <p:tags r:id="rId44"/>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FF0000"/>
    <a:srgbClr val="5D5DD7"/>
    <a:srgbClr val="FFFF66"/>
    <a:srgbClr val="526AE2"/>
    <a:srgbClr val="7286E8"/>
    <a:srgbClr val="819687"/>
    <a:srgbClr val="CBC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04" autoAdjust="0"/>
    <p:restoredTop sz="89412" autoAdjust="0"/>
  </p:normalViewPr>
  <p:slideViewPr>
    <p:cSldViewPr snapToGrid="0">
      <p:cViewPr varScale="1">
        <p:scale>
          <a:sx n="66" d="100"/>
          <a:sy n="66" d="100"/>
        </p:scale>
        <p:origin x="-10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25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1" y="-14288"/>
            <a:ext cx="188238" cy="278754"/>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endParaRPr lang="en-US"/>
          </a:p>
        </p:txBody>
      </p:sp>
      <p:sp>
        <p:nvSpPr>
          <p:cNvPr id="1410051" name="Rectangle 3"/>
          <p:cNvSpPr>
            <a:spLocks noGrp="1" noChangeArrowheads="1"/>
          </p:cNvSpPr>
          <p:nvPr>
            <p:ph type="dt" sz="quarter" idx="1"/>
          </p:nvPr>
        </p:nvSpPr>
        <p:spPr bwMode="auto">
          <a:xfrm>
            <a:off x="6822163" y="-14288"/>
            <a:ext cx="188237" cy="278754"/>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endParaRPr lang="en-US"/>
          </a:p>
        </p:txBody>
      </p:sp>
      <p:sp>
        <p:nvSpPr>
          <p:cNvPr id="1410053" name="Rectangle 5"/>
          <p:cNvSpPr>
            <a:spLocks noGrp="1" noChangeArrowheads="1"/>
          </p:cNvSpPr>
          <p:nvPr>
            <p:ph type="sldNum" sz="quarter" idx="3"/>
          </p:nvPr>
        </p:nvSpPr>
        <p:spPr bwMode="auto">
          <a:xfrm>
            <a:off x="6634675" y="9017647"/>
            <a:ext cx="375725" cy="278754"/>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fld id="{E9BF1EA9-1DE5-4D0D-9DC9-5C92465C2818}" type="slidenum">
              <a:rPr lang="en-US"/>
              <a:pPr/>
              <a:t>‹#›</a:t>
            </a:fld>
            <a:endParaRPr lang="en-US"/>
          </a:p>
        </p:txBody>
      </p:sp>
    </p:spTree>
    <p:extLst>
      <p:ext uri="{BB962C8B-B14F-4D97-AF65-F5344CB8AC3E}">
        <p14:creationId xmlns:p14="http://schemas.microsoft.com/office/powerpoint/2010/main" val="1618382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endParaRPr lang="en-US"/>
          </a:p>
        </p:txBody>
      </p:sp>
      <p:sp>
        <p:nvSpPr>
          <p:cNvPr id="78851"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endParaRPr lang="en-US"/>
          </a:p>
        </p:txBody>
      </p:sp>
      <p:sp>
        <p:nvSpPr>
          <p:cNvPr id="788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5"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fld id="{AE825233-37C7-4EA0-914D-215BCF8766FC}" type="slidenum">
              <a:rPr lang="en-US"/>
              <a:pPr/>
              <a:t>‹#›</a:t>
            </a:fld>
            <a:endParaRPr lang="en-US"/>
          </a:p>
        </p:txBody>
      </p:sp>
    </p:spTree>
    <p:extLst>
      <p:ext uri="{BB962C8B-B14F-4D97-AF65-F5344CB8AC3E}">
        <p14:creationId xmlns:p14="http://schemas.microsoft.com/office/powerpoint/2010/main" val="228479852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0DD42-4994-45A4-A65E-9843E63605F1}" type="slidenum">
              <a:rPr lang="en-US"/>
              <a:pPr/>
              <a:t>1</a:t>
            </a:fld>
            <a:endParaRPr lang="en-US"/>
          </a:p>
        </p:txBody>
      </p:sp>
      <p:sp>
        <p:nvSpPr>
          <p:cNvPr id="8897538" name="Rectangle 2"/>
          <p:cNvSpPr>
            <a:spLocks noGrp="1" noRot="1" noChangeAspect="1" noChangeArrowheads="1" noTextEdit="1"/>
          </p:cNvSpPr>
          <p:nvPr>
            <p:ph type="sldImg"/>
          </p:nvPr>
        </p:nvSpPr>
        <p:spPr>
          <a:ln/>
        </p:spPr>
      </p:sp>
      <p:sp>
        <p:nvSpPr>
          <p:cNvPr id="88975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53357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52228" name="Footer Placeholder 3"/>
          <p:cNvSpPr>
            <a:spLocks noGrp="1"/>
          </p:cNvSpPr>
          <p:nvPr>
            <p:ph type="ftr" sz="quarter" idx="4"/>
          </p:nvPr>
        </p:nvSpPr>
        <p:spPr>
          <a:xfrm>
            <a:off x="0"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mtClean="0"/>
              <a:t>© 2006 Association of American Medical Colleges.</a:t>
            </a:r>
          </a:p>
        </p:txBody>
      </p:sp>
      <p:sp>
        <p:nvSpPr>
          <p:cNvPr id="522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fld id="{DD4F70CA-6BA1-4F9F-A4E9-EACA03478063}" type="slidenum">
              <a:rPr lang="en-US" altLang="en-US" smtClean="0"/>
              <a:pPr/>
              <a:t>29</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53252" name="Footer Placeholder 3"/>
          <p:cNvSpPr>
            <a:spLocks noGrp="1"/>
          </p:cNvSpPr>
          <p:nvPr>
            <p:ph type="ftr" sz="quarter" idx="4"/>
          </p:nvPr>
        </p:nvSpPr>
        <p:spPr>
          <a:xfrm>
            <a:off x="0"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mtClean="0"/>
              <a:t>© 2006 Association of American Medical Colleges.</a:t>
            </a: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fld id="{EB6A28A5-1D15-494A-AAB4-8AC892FA2CEF}" type="slidenum">
              <a:rPr lang="en-US" altLang="en-US" smtClean="0"/>
              <a:pPr/>
              <a:t>30</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0" y="8829675"/>
            <a:ext cx="3038475" cy="465138"/>
          </a:xfrm>
          <a:prstGeom prst="rect">
            <a:avLst/>
          </a:prstGeom>
        </p:spPr>
        <p:txBody>
          <a:bodyPr/>
          <a:lstStyle/>
          <a:p>
            <a:pPr>
              <a:defRPr/>
            </a:pPr>
            <a:r>
              <a:rPr lang="en-US" smtClean="0"/>
              <a:t>© 2006 Association of American Medical Colleges.</a:t>
            </a:r>
            <a:endParaRPr lang="en-US"/>
          </a:p>
        </p:txBody>
      </p:sp>
      <p:sp>
        <p:nvSpPr>
          <p:cNvPr id="5" name="Slide Number Placeholder 4"/>
          <p:cNvSpPr>
            <a:spLocks noGrp="1"/>
          </p:cNvSpPr>
          <p:nvPr>
            <p:ph type="sldNum" sz="quarter" idx="11"/>
          </p:nvPr>
        </p:nvSpPr>
        <p:spPr/>
        <p:txBody>
          <a:bodyPr/>
          <a:lstStyle/>
          <a:p>
            <a:pPr>
              <a:defRPr/>
            </a:pPr>
            <a:fld id="{9948E145-1073-47DA-8A3C-C43B4B0BC0BA}" type="slidenum">
              <a:rPr lang="en-US" smtClean="0"/>
              <a:pPr>
                <a:defRPr/>
              </a:pPr>
              <a:t>31</a:t>
            </a:fld>
            <a:endParaRPr lang="en-US"/>
          </a:p>
        </p:txBody>
      </p:sp>
    </p:spTree>
    <p:extLst>
      <p:ext uri="{BB962C8B-B14F-4D97-AF65-F5344CB8AC3E}">
        <p14:creationId xmlns:p14="http://schemas.microsoft.com/office/powerpoint/2010/main" val="302629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pPr marL="0" indent="0">
              <a:buFont typeface="Arial" panose="020B0604020202020204" pitchFamily="34" charset="0"/>
              <a:buNone/>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a:t>
            </a:r>
            <a:r>
              <a:rPr lang="en-US" baseline="0" dirty="0" smtClean="0"/>
              <a:t> mirror the SFFP entering medical student competencies 1 and 2</a:t>
            </a:r>
            <a:endParaRPr lang="en-US" dirty="0" smtClean="0"/>
          </a:p>
          <a:p>
            <a:endParaRPr lang="en-US" dirty="0" smtClean="0"/>
          </a:p>
          <a:p>
            <a:r>
              <a:rPr lang="en-US" dirty="0" smtClean="0"/>
              <a:t>1=35%</a:t>
            </a:r>
          </a:p>
          <a:p>
            <a:r>
              <a:rPr lang="en-US" dirty="0" smtClean="0"/>
              <a:t>2=45%</a:t>
            </a:r>
          </a:p>
          <a:p>
            <a:r>
              <a:rPr lang="en-US" dirty="0" smtClean="0"/>
              <a:t>3=10%</a:t>
            </a:r>
          </a:p>
          <a:p>
            <a:r>
              <a:rPr lang="en-US" dirty="0" smtClean="0"/>
              <a:t>4=10%</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32</a:t>
            </a:fld>
            <a:endParaRPr lang="en-US"/>
          </a:p>
        </p:txBody>
      </p:sp>
    </p:spTree>
    <p:extLst>
      <p:ext uri="{BB962C8B-B14F-4D97-AF65-F5344CB8AC3E}">
        <p14:creationId xmlns:p14="http://schemas.microsoft.com/office/powerpoint/2010/main" val="399727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As</a:t>
            </a:r>
            <a:r>
              <a:rPr lang="en-US" baseline="0" dirty="0" smtClean="0"/>
              <a:t> mentioned earlier, </a:t>
            </a:r>
            <a:r>
              <a:rPr lang="en-US" dirty="0" smtClean="0"/>
              <a:t>The new MCAT exam will ask examinees to demonstrate that they can use their scientific knowledge.  The revised MCAT exam asks examinees to solve problems by combining knowledge of the concepts described by the content categories with four scientific inquiry and reasoning skills. This means that each question on MAT2015 exam requires both knowledge of the content and demonstration of skills. Most of the MCAT2015 questions will ask examinees to reason about information presented in passages and many of those passages include graphs, tables, or charts.</a:t>
            </a:r>
          </a:p>
          <a:p>
            <a:pPr defTabSz="948507">
              <a:defRPr/>
            </a:pPr>
            <a:endParaRPr lang="en-US" dirty="0" smtClean="0"/>
          </a:p>
          <a:p>
            <a:pPr defTabSz="948507">
              <a:defRPr/>
            </a:pPr>
            <a:r>
              <a:rPr lang="en-US" dirty="0" smtClean="0"/>
              <a:t>We will talk about</a:t>
            </a:r>
            <a:r>
              <a:rPr lang="en-US" baseline="0" dirty="0" smtClean="0"/>
              <a:t> the 4 skills more in depth in a minute. </a:t>
            </a:r>
            <a:r>
              <a:rPr lang="en-US" b="1"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7080EC-D52E-4189-A62D-0AFF1D71A304}" type="slidenum">
              <a:rPr lang="en-US" smtClean="0"/>
              <a:pPr/>
              <a:t>33</a:t>
            </a:fld>
            <a:endParaRPr lang="en-US" dirty="0"/>
          </a:p>
        </p:txBody>
      </p:sp>
    </p:spTree>
    <p:extLst>
      <p:ext uri="{BB962C8B-B14F-4D97-AF65-F5344CB8AC3E}">
        <p14:creationId xmlns:p14="http://schemas.microsoft.com/office/powerpoint/2010/main" val="45569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ways to learn about the new exam:</a:t>
            </a:r>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39</a:t>
            </a:fld>
            <a:endParaRPr lang="en-US"/>
          </a:p>
        </p:txBody>
      </p:sp>
    </p:spTree>
    <p:extLst>
      <p:ext uri="{BB962C8B-B14F-4D97-AF65-F5344CB8AC3E}">
        <p14:creationId xmlns:p14="http://schemas.microsoft.com/office/powerpoint/2010/main" val="423948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MR5 committee was formed and began its work in 2008.</a:t>
            </a:r>
            <a:r>
              <a:rPr lang="en-US" baseline="0" dirty="0" smtClean="0"/>
              <a:t>  the 21-member advisory board reviewed the current exam and planned the new exam.</a:t>
            </a:r>
          </a:p>
          <a:p>
            <a:pPr marL="0" indent="0">
              <a:buFont typeface="Arial" panose="020B0604020202020204" pitchFamily="34" charset="0"/>
              <a:buNone/>
            </a:pPr>
            <a:endParaRPr lang="en-US" baseline="0" dirty="0" smtClean="0"/>
          </a:p>
          <a:p>
            <a:pPr lvl="0">
              <a:buFont typeface="Arial" pitchFamily="34" charset="0"/>
              <a:buChar char="•"/>
            </a:pPr>
            <a:r>
              <a:rPr lang="en-US" baseline="0" dirty="0" smtClean="0"/>
              <a:t>It did a great deal of fact-finding soliciting input from several blue-ribbon and advisory committees, </a:t>
            </a:r>
            <a:r>
              <a:rPr lang="en-US" dirty="0" smtClean="0">
                <a:ea typeface="+mn-ea"/>
                <a:cs typeface="+mn-cs"/>
              </a:rPr>
              <a:t>including about the knowledge and skills that are most important for entering medical students to know:</a:t>
            </a:r>
          </a:p>
          <a:p>
            <a:pPr lvl="1">
              <a:buFont typeface="Arial" pitchFamily="34" charset="0"/>
              <a:buChar char="•"/>
            </a:pPr>
            <a:r>
              <a:rPr lang="en-US" dirty="0" smtClean="0">
                <a:ea typeface="+mn-ea"/>
                <a:cs typeface="+mn-cs"/>
              </a:rPr>
              <a:t>Scientific Foundations for Future Physicians Committee</a:t>
            </a:r>
          </a:p>
          <a:p>
            <a:pPr lvl="1">
              <a:buFont typeface="Arial" pitchFamily="34" charset="0"/>
              <a:buChar char="•"/>
            </a:pPr>
            <a:r>
              <a:rPr lang="en-US" dirty="0" smtClean="0">
                <a:ea typeface="+mn-ea"/>
                <a:cs typeface="+mn-cs"/>
              </a:rPr>
              <a:t>Behavioral and Social Sciences Foundations</a:t>
            </a:r>
            <a:r>
              <a:rPr lang="en-US" baseline="0" dirty="0" smtClean="0">
                <a:ea typeface="+mn-ea"/>
                <a:cs typeface="+mn-cs"/>
              </a:rPr>
              <a:t> for Future Physicians</a:t>
            </a:r>
            <a:r>
              <a:rPr lang="en-US" dirty="0" smtClean="0">
                <a:ea typeface="+mn-ea"/>
                <a:cs typeface="+mn-cs"/>
              </a:rPr>
              <a:t> Expert Panel</a:t>
            </a:r>
          </a:p>
          <a:p>
            <a:pPr lvl="1">
              <a:buFont typeface="Arial" pitchFamily="34" charset="0"/>
              <a:buChar char="•"/>
            </a:pPr>
            <a:r>
              <a:rPr lang="en-US" dirty="0" smtClean="0">
                <a:ea typeface="+mn-ea"/>
                <a:cs typeface="+mn-cs"/>
              </a:rPr>
              <a:t>As</a:t>
            </a:r>
            <a:r>
              <a:rPr lang="en-US" baseline="0" dirty="0" smtClean="0">
                <a:ea typeface="+mn-ea"/>
                <a:cs typeface="+mn-cs"/>
              </a:rPr>
              <a:t> well as working closely with Holistic Review Project Advisory Committee</a:t>
            </a:r>
            <a:endParaRPr lang="en-US" dirty="0" smtClean="0">
              <a:ea typeface="+mn-ea"/>
              <a:cs typeface="+mn-cs"/>
            </a:endParaRPr>
          </a:p>
          <a:p>
            <a:endParaRPr lang="en-US" dirty="0" smtClean="0"/>
          </a:p>
          <a:p>
            <a:r>
              <a:rPr lang="en-US" dirty="0" smtClean="0"/>
              <a:t>The MR5</a:t>
            </a:r>
            <a:r>
              <a:rPr lang="en-US" baseline="0" dirty="0" smtClean="0"/>
              <a:t> committee developed recommendations for the new exam that were informed by the research conducted from 2008 to 2011.  The committee recommended that the new test preserve what works best, eliminate what doesn’t, enrich the new exam with concepts that future physicians are likely to need, and use a testing format that has proven successful. </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a:t>
            </a:fld>
            <a:endParaRPr lang="en-US"/>
          </a:p>
        </p:txBody>
      </p:sp>
    </p:spTree>
    <p:extLst>
      <p:ext uri="{BB962C8B-B14F-4D97-AF65-F5344CB8AC3E}">
        <p14:creationId xmlns:p14="http://schemas.microsoft.com/office/powerpoint/2010/main" val="280692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fld id="{8E8EEBC8-051D-43E0-841E-990A482E4158}" type="slidenum">
              <a:rPr lang="en-US" altLang="en-US" smtClean="0"/>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ＭＳ Ｐゴシック" pitchFamily="34" charset="-128"/>
              </a:rPr>
              <a:t>In 1908, Flexner published his first book, </a:t>
            </a:r>
            <a:r>
              <a:rPr lang="en-US" altLang="en-US" i="1" dirty="0" smtClean="0">
                <a:latin typeface="Arial" charset="0"/>
                <a:ea typeface="ＭＳ Ｐゴシック" pitchFamily="34" charset="-128"/>
              </a:rPr>
              <a:t>The American College</a:t>
            </a:r>
            <a:r>
              <a:rPr lang="en-US" altLang="en-US" dirty="0" smtClean="0">
                <a:latin typeface="Arial" charset="0"/>
                <a:ea typeface="ＭＳ Ｐゴシック" pitchFamily="34" charset="-128"/>
              </a:rPr>
              <a:t>. Strongly critical of many aspects American higher education, it was especially critical of the university lecture as a method of instruction. According to Flexner, lectures enabled colleges to "handle cheaply by wholesale a large body of students that would be otherwise unmanageable and thus give the lecturer time for research."</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fld id="{9CCE7259-50A7-4F09-BB87-3DEDAB965CE9}" type="slidenum">
              <a:rPr lang="en-US" altLang="en-US" smtClean="0"/>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fld id="{42331475-B129-4087-BC3B-41D73F6728D3}" type="slidenum">
              <a:rPr lang="en-US" altLang="en-US" smtClean="0"/>
              <a:pPr/>
              <a:t>10</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new exam will have 4 sections:</a:t>
            </a:r>
          </a:p>
          <a:p>
            <a:pPr marL="228600" indent="-228600">
              <a:buFont typeface="+mj-lt"/>
              <a:buAutoNum type="arabicPeriod"/>
            </a:pPr>
            <a:r>
              <a:rPr lang="en-US" baseline="0" dirty="0" smtClean="0"/>
              <a:t>Biological and Biochemical Foundations of Living Systems</a:t>
            </a:r>
          </a:p>
          <a:p>
            <a:pPr marL="228600" indent="-228600">
              <a:buFont typeface="+mj-lt"/>
              <a:buAutoNum type="arabicPeriod"/>
            </a:pPr>
            <a:r>
              <a:rPr lang="en-US" baseline="0" dirty="0" smtClean="0"/>
              <a:t>Chemical and Physical Foundations of Biological Systems</a:t>
            </a:r>
          </a:p>
          <a:p>
            <a:pPr marL="228600" indent="-228600">
              <a:buFont typeface="+mj-lt"/>
              <a:buAutoNum type="arabicPeriod"/>
            </a:pPr>
            <a:r>
              <a:rPr lang="en-US" baseline="0" dirty="0" smtClean="0"/>
              <a:t>Psychological, Social, and Biological Foundations of Behavior</a:t>
            </a:r>
          </a:p>
          <a:p>
            <a:pPr marL="228600" indent="-228600">
              <a:buFont typeface="+mj-lt"/>
              <a:buAutoNum type="arabicPeriod"/>
            </a:pPr>
            <a:r>
              <a:rPr lang="en-US" baseline="0" dirty="0" smtClean="0"/>
              <a:t>Critical Analysis and Reasoning Skills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a:t>
            </a:r>
            <a:r>
              <a:rPr lang="en-US" baseline="0" dirty="0" smtClean="0"/>
              <a:t> blueprints for the natural and behavioral sciences sections are organized around the</a:t>
            </a:r>
            <a:r>
              <a:rPr lang="en-US" dirty="0" smtClean="0"/>
              <a:t> competencies</a:t>
            </a:r>
            <a:r>
              <a:rPr lang="en-US" baseline="0" dirty="0" smtClean="0"/>
              <a:t> in the expert panel reports.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23</a:t>
            </a:fld>
            <a:endParaRPr lang="en-US"/>
          </a:p>
        </p:txBody>
      </p:sp>
    </p:spTree>
    <p:extLst>
      <p:ext uri="{BB962C8B-B14F-4D97-AF65-F5344CB8AC3E}">
        <p14:creationId xmlns:p14="http://schemas.microsoft.com/office/powerpoint/2010/main" val="185328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accent3"/>
                </a:solidFill>
              </a:rPr>
              <a:t>Foundational Concept 4 encompasses the idea</a:t>
            </a:r>
            <a:r>
              <a:rPr lang="en-US" b="0" baseline="0" dirty="0" smtClean="0">
                <a:solidFill>
                  <a:schemeClr val="accent3"/>
                </a:solidFill>
              </a:rPr>
              <a:t> that </a:t>
            </a:r>
            <a:r>
              <a:rPr lang="en-US" b="0" dirty="0" smtClean="0">
                <a:solidFill>
                  <a:schemeClr val="accent3"/>
                </a:solidFill>
              </a:rPr>
              <a:t>Complex living organisms transport materials, sense their environment, process signals, and respond to changes using processes that can be understood in terms of physical principles.</a:t>
            </a:r>
          </a:p>
        </p:txBody>
      </p:sp>
      <p:sp>
        <p:nvSpPr>
          <p:cNvPr id="4" name="Slide Number Placeholder 3"/>
          <p:cNvSpPr>
            <a:spLocks noGrp="1"/>
          </p:cNvSpPr>
          <p:nvPr>
            <p:ph type="sldNum" sz="quarter" idx="10"/>
          </p:nvPr>
        </p:nvSpPr>
        <p:spPr/>
        <p:txBody>
          <a:bodyPr/>
          <a:lstStyle/>
          <a:p>
            <a:fld id="{2D7080EC-D52E-4189-A62D-0AFF1D71A304}" type="slidenum">
              <a:rPr lang="en-US" smtClean="0"/>
              <a:pPr/>
              <a:t>25</a:t>
            </a:fld>
            <a:endParaRPr lang="en-US"/>
          </a:p>
        </p:txBody>
      </p:sp>
    </p:spTree>
    <p:extLst>
      <p:ext uri="{BB962C8B-B14F-4D97-AF65-F5344CB8AC3E}">
        <p14:creationId xmlns:p14="http://schemas.microsoft.com/office/powerpoint/2010/main" val="329010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xfrm>
            <a:off x="0"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defTabSz="936627">
              <a:defRPr>
                <a:solidFill>
                  <a:schemeClr val="tx1"/>
                </a:solidFill>
                <a:latin typeface="Arial" charset="0"/>
                <a:ea typeface="ＭＳ Ｐゴシック" pitchFamily="34" charset="-128"/>
              </a:defRPr>
            </a:lvl1pPr>
            <a:lvl2pPr marL="757066" indent="-291179" defTabSz="936627">
              <a:defRPr>
                <a:solidFill>
                  <a:schemeClr val="tx1"/>
                </a:solidFill>
                <a:latin typeface="Arial" charset="0"/>
                <a:ea typeface="ＭＳ Ｐゴシック" pitchFamily="34" charset="-128"/>
              </a:defRPr>
            </a:lvl2pPr>
            <a:lvl3pPr marL="1164717" indent="-232943" defTabSz="936627">
              <a:defRPr>
                <a:solidFill>
                  <a:schemeClr val="tx1"/>
                </a:solidFill>
                <a:latin typeface="Arial" charset="0"/>
                <a:ea typeface="ＭＳ Ｐゴシック" pitchFamily="34" charset="-128"/>
              </a:defRPr>
            </a:lvl3pPr>
            <a:lvl4pPr marL="1630604" indent="-232943" defTabSz="936627">
              <a:defRPr>
                <a:solidFill>
                  <a:schemeClr val="tx1"/>
                </a:solidFill>
                <a:latin typeface="Arial" charset="0"/>
                <a:ea typeface="ＭＳ Ｐゴシック" pitchFamily="34" charset="-128"/>
              </a:defRPr>
            </a:lvl4pPr>
            <a:lvl5pPr marL="2096491" indent="-232943" defTabSz="936627">
              <a:defRPr>
                <a:solidFill>
                  <a:schemeClr val="tx1"/>
                </a:solidFill>
                <a:latin typeface="Arial" charset="0"/>
                <a:ea typeface="ＭＳ Ｐゴシック" pitchFamily="34" charset="-128"/>
              </a:defRPr>
            </a:lvl5pPr>
            <a:lvl6pPr marL="2562377" indent="-232943" defTabSz="936627"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defTabSz="936627"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defTabSz="936627"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defTabSz="936627"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mtClean="0"/>
              <a:t>© 2006 Association of American Medical Colleges.</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7">
              <a:defRPr>
                <a:solidFill>
                  <a:schemeClr val="tx1"/>
                </a:solidFill>
                <a:latin typeface="Arial" charset="0"/>
                <a:ea typeface="ＭＳ Ｐゴシック" pitchFamily="34" charset="-128"/>
              </a:defRPr>
            </a:lvl1pPr>
            <a:lvl2pPr marL="757066" indent="-291179" defTabSz="936627">
              <a:defRPr>
                <a:solidFill>
                  <a:schemeClr val="tx1"/>
                </a:solidFill>
                <a:latin typeface="Arial" charset="0"/>
                <a:ea typeface="ＭＳ Ｐゴシック" pitchFamily="34" charset="-128"/>
              </a:defRPr>
            </a:lvl2pPr>
            <a:lvl3pPr marL="1164717" indent="-232943" defTabSz="936627">
              <a:defRPr>
                <a:solidFill>
                  <a:schemeClr val="tx1"/>
                </a:solidFill>
                <a:latin typeface="Arial" charset="0"/>
                <a:ea typeface="ＭＳ Ｐゴシック" pitchFamily="34" charset="-128"/>
              </a:defRPr>
            </a:lvl3pPr>
            <a:lvl4pPr marL="1630604" indent="-232943" defTabSz="936627">
              <a:defRPr>
                <a:solidFill>
                  <a:schemeClr val="tx1"/>
                </a:solidFill>
                <a:latin typeface="Arial" charset="0"/>
                <a:ea typeface="ＭＳ Ｐゴシック" pitchFamily="34" charset="-128"/>
              </a:defRPr>
            </a:lvl4pPr>
            <a:lvl5pPr marL="2096491" indent="-232943" defTabSz="936627">
              <a:defRPr>
                <a:solidFill>
                  <a:schemeClr val="tx1"/>
                </a:solidFill>
                <a:latin typeface="Arial" charset="0"/>
                <a:ea typeface="ＭＳ Ｐゴシック" pitchFamily="34" charset="-128"/>
              </a:defRPr>
            </a:lvl5pPr>
            <a:lvl6pPr marL="2562377" indent="-232943" defTabSz="936627"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defTabSz="936627"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defTabSz="936627"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defTabSz="936627" eaLnBrk="0" fontAlgn="base" hangingPunct="0">
              <a:spcBef>
                <a:spcPct val="0"/>
              </a:spcBef>
              <a:spcAft>
                <a:spcPct val="0"/>
              </a:spcAft>
              <a:defRPr>
                <a:solidFill>
                  <a:schemeClr val="tx1"/>
                </a:solidFill>
                <a:latin typeface="Arial" charset="0"/>
                <a:ea typeface="ＭＳ Ｐゴシック" pitchFamily="34" charset="-128"/>
              </a:defRPr>
            </a:lvl9pPr>
          </a:lstStyle>
          <a:p>
            <a:fld id="{68A85FE9-6D85-4CF6-B1FA-68B8CA7D8665}" type="slidenum">
              <a:rPr lang="en-US" altLang="en-US" smtClean="0"/>
              <a:pPr/>
              <a:t>27</a:t>
            </a:fld>
            <a:endParaRPr lang="en-US" altLang="en-US" smtClean="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51204" name="Footer Placeholder 3"/>
          <p:cNvSpPr>
            <a:spLocks noGrp="1"/>
          </p:cNvSpPr>
          <p:nvPr>
            <p:ph type="ftr" sz="quarter" idx="4"/>
          </p:nvPr>
        </p:nvSpPr>
        <p:spPr>
          <a:xfrm>
            <a:off x="0"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mtClean="0"/>
              <a:t>© 2006 Association of American Medical Colleges.</a:t>
            </a:r>
          </a:p>
        </p:txBody>
      </p:sp>
      <p:sp>
        <p:nvSpPr>
          <p:cNvPr id="51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7066" indent="-291179">
              <a:defRPr>
                <a:solidFill>
                  <a:schemeClr val="tx1"/>
                </a:solidFill>
                <a:latin typeface="Arial" charset="0"/>
                <a:ea typeface="ＭＳ Ｐゴシック" pitchFamily="34" charset="-128"/>
              </a:defRPr>
            </a:lvl2pPr>
            <a:lvl3pPr marL="1164717" indent="-232943">
              <a:defRPr>
                <a:solidFill>
                  <a:schemeClr val="tx1"/>
                </a:solidFill>
                <a:latin typeface="Arial" charset="0"/>
                <a:ea typeface="ＭＳ Ｐゴシック" pitchFamily="34" charset="-128"/>
              </a:defRPr>
            </a:lvl3pPr>
            <a:lvl4pPr marL="1630604" indent="-232943">
              <a:defRPr>
                <a:solidFill>
                  <a:schemeClr val="tx1"/>
                </a:solidFill>
                <a:latin typeface="Arial" charset="0"/>
                <a:ea typeface="ＭＳ Ｐゴシック" pitchFamily="34" charset="-128"/>
              </a:defRPr>
            </a:lvl4pPr>
            <a:lvl5pPr marL="2096491" indent="-232943">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fld id="{1CA6CB9E-29D6-4F48-B1B9-4CBCC7DD9353}" type="slidenum">
              <a:rPr lang="en-US" altLang="en-US" smtClean="0"/>
              <a:pPr/>
              <a:t>28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11-081 MCAT MR5 PowerPoint Cover.jpg"/>
          <p:cNvPicPr>
            <a:picLocks noChangeAspect="1"/>
          </p:cNvPicPr>
          <p:nvPr userDrawn="1"/>
        </p:nvPicPr>
        <p:blipFill>
          <a:blip r:embed="rId2" cstate="print"/>
          <a:stretch>
            <a:fillRect/>
          </a:stretch>
        </p:blipFill>
        <p:spPr>
          <a:xfrm>
            <a:off x="0" y="0"/>
            <a:ext cx="9144000" cy="6858000"/>
          </a:xfrm>
          <a:prstGeom prst="rect">
            <a:avLst/>
          </a:prstGeom>
        </p:spPr>
      </p:pic>
      <p:sp>
        <p:nvSpPr>
          <p:cNvPr id="4060162" name="Rectangle 2"/>
          <p:cNvSpPr>
            <a:spLocks noGrp="1" noChangeArrowheads="1"/>
          </p:cNvSpPr>
          <p:nvPr>
            <p:ph type="ctrTitle"/>
          </p:nvPr>
        </p:nvSpPr>
        <p:spPr>
          <a:xfrm>
            <a:off x="274035" y="1978190"/>
            <a:ext cx="7304088" cy="1187450"/>
          </a:xfrm>
        </p:spPr>
        <p:txBody>
          <a:bodyPr anchor="t"/>
          <a:lstStyle>
            <a:lvl1pPr>
              <a:lnSpc>
                <a:spcPct val="80000"/>
              </a:lnSpc>
              <a:defRPr>
                <a:solidFill>
                  <a:schemeClr val="tx1"/>
                </a:solidFill>
              </a:defRPr>
            </a:lvl1pPr>
          </a:lstStyle>
          <a:p>
            <a:r>
              <a:rPr lang="en-US" smtClean="0"/>
              <a:t>Click to edit Master title style</a:t>
            </a:r>
            <a:endParaRPr lang="en-US" dirty="0"/>
          </a:p>
        </p:txBody>
      </p:sp>
      <p:sp>
        <p:nvSpPr>
          <p:cNvPr id="4060163" name="Rectangle 3"/>
          <p:cNvSpPr>
            <a:spLocks noGrp="1" noChangeArrowheads="1"/>
          </p:cNvSpPr>
          <p:nvPr>
            <p:ph type="subTitle" idx="1"/>
          </p:nvPr>
        </p:nvSpPr>
        <p:spPr>
          <a:xfrm>
            <a:off x="274035" y="4124490"/>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pic>
        <p:nvPicPr>
          <p:cNvPr id="7" name="Picture 6" descr="MCAT_logo.png"/>
          <p:cNvPicPr>
            <a:picLocks noChangeAspect="1"/>
          </p:cNvPicPr>
          <p:nvPr userDrawn="1"/>
        </p:nvPicPr>
        <p:blipFill>
          <a:blip r:embed="rId3" cstate="print"/>
          <a:stretch>
            <a:fillRect/>
          </a:stretch>
        </p:blipFill>
        <p:spPr>
          <a:xfrm>
            <a:off x="7034412" y="73570"/>
            <a:ext cx="2033020" cy="1133858"/>
          </a:xfrm>
          <a:prstGeom prst="rect">
            <a:avLst/>
          </a:prstGeom>
        </p:spPr>
      </p:pic>
      <p:sp>
        <p:nvSpPr>
          <p:cNvPr id="9" name="Text Box 90"/>
          <p:cNvSpPr txBox="1">
            <a:spLocks noChangeArrowheads="1"/>
          </p:cNvSpPr>
          <p:nvPr userDrawn="1"/>
        </p:nvSpPr>
        <p:spPr bwMode="auto">
          <a:xfrm>
            <a:off x="7073815" y="6356515"/>
            <a:ext cx="2033020" cy="461665"/>
          </a:xfrm>
          <a:prstGeom prst="rect">
            <a:avLst/>
          </a:prstGeom>
          <a:noFill/>
          <a:ln w="12700" algn="ctr">
            <a:noFill/>
            <a:miter lim="800000"/>
            <a:headEnd/>
            <a:tailEnd/>
          </a:ln>
          <a:effectLst/>
        </p:spPr>
        <p:txBody>
          <a:bodyPr wrap="square">
            <a:spAutoFit/>
          </a:bodyPr>
          <a:lstStyle/>
          <a:p>
            <a:pPr>
              <a:spcBef>
                <a:spcPct val="50000"/>
              </a:spcBef>
            </a:pPr>
            <a:r>
              <a:rPr lang="en-US" sz="600" b="1" kern="1200" dirty="0" smtClean="0">
                <a:solidFill>
                  <a:schemeClr val="tx1"/>
                </a:solidFill>
                <a:effectLst/>
                <a:latin typeface="Arial" charset="0"/>
                <a:ea typeface="+mn-ea"/>
                <a:cs typeface="+mn-cs"/>
              </a:rPr>
              <a:t>MCAT® is a program of the Association of American Medical Colleges and related trademarks owned by the Association includes Medical College Admissions Test, MCAT and MCAT</a:t>
            </a:r>
            <a:r>
              <a:rPr lang="en-US" sz="600" b="1" kern="1200" baseline="30000" dirty="0" smtClean="0">
                <a:solidFill>
                  <a:schemeClr val="tx1"/>
                </a:solidFill>
                <a:effectLst/>
                <a:latin typeface="Arial" charset="0"/>
                <a:ea typeface="+mn-ea"/>
                <a:cs typeface="+mn-cs"/>
              </a:rPr>
              <a:t>2015</a:t>
            </a:r>
            <a:endParaRPr lang="en-US" sz="600" b="0" dirty="0">
              <a:solidFill>
                <a:schemeClr val="tx1"/>
              </a:solidFill>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0" y="609106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20445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4430" y="184421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62255" y="120445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184421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569913" y="327418"/>
            <a:ext cx="8386762" cy="620712"/>
          </a:xfrm>
        </p:spPr>
        <p:txBody>
          <a:body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
        <p:nvSpPr>
          <p:cNvPr id="4" name="TextBox 3"/>
          <p:cNvSpPr txBox="1"/>
          <p:nvPr userDrawn="1"/>
        </p:nvSpPr>
        <p:spPr>
          <a:xfrm>
            <a:off x="557048" y="1124606"/>
            <a:ext cx="8303173" cy="4529959"/>
          </a:xfrm>
          <a:prstGeom prst="rect">
            <a:avLst/>
          </a:prstGeom>
          <a:noFill/>
        </p:spPr>
        <p:txBody>
          <a:bodyPr wrap="square" rtlCol="0">
            <a:noAutofit/>
          </a:bodyPr>
          <a:lstStyle/>
          <a:p>
            <a:pPr>
              <a:buFont typeface="Arial" pitchFamily="34" charset="0"/>
              <a:buChar char="•"/>
            </a:pPr>
            <a:r>
              <a:rPr lang="en-US" sz="2400" dirty="0" smtClean="0">
                <a:solidFill>
                  <a:schemeClr val="tx1"/>
                </a:solidFill>
              </a:rPr>
              <a:t> Add Bullet</a:t>
            </a:r>
            <a:endParaRPr lang="en-US" sz="2400" dirty="0">
              <a:solidFill>
                <a:schemeClr val="tx1"/>
              </a:solidFill>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11-081 MCAT MR5 PowerPoint Footer.jpg"/>
          <p:cNvPicPr>
            <a:picLocks noChangeAspect="1"/>
          </p:cNvPicPr>
          <p:nvPr userDrawn="1"/>
        </p:nvPicPr>
        <p:blipFill>
          <a:blip r:embed="rId8" cstate="print"/>
          <a:stretch>
            <a:fillRect/>
          </a:stretch>
        </p:blipFill>
        <p:spPr>
          <a:xfrm>
            <a:off x="0" y="5912060"/>
            <a:ext cx="9144000" cy="950975"/>
          </a:xfrm>
          <a:prstGeom prst="rect">
            <a:avLst/>
          </a:prstGeom>
        </p:spPr>
      </p:pic>
      <p:sp>
        <p:nvSpPr>
          <p:cNvPr id="1026" name="Rectangle 2"/>
          <p:cNvSpPr>
            <a:spLocks noGrp="1" noChangeArrowheads="1"/>
          </p:cNvSpPr>
          <p:nvPr>
            <p:ph type="title"/>
          </p:nvPr>
        </p:nvSpPr>
        <p:spPr bwMode="auto">
          <a:xfrm>
            <a:off x="569913" y="259470"/>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50045"/>
            <a:ext cx="7988300" cy="4767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 name="Picture 7" descr="MCAT_logo.png"/>
          <p:cNvPicPr>
            <a:picLocks noChangeAspect="1"/>
          </p:cNvPicPr>
          <p:nvPr userDrawn="1"/>
        </p:nvPicPr>
        <p:blipFill>
          <a:blip r:embed="rId9" cstate="print"/>
          <a:stretch>
            <a:fillRect/>
          </a:stretch>
        </p:blipFill>
        <p:spPr>
          <a:xfrm>
            <a:off x="7665034" y="6029922"/>
            <a:ext cx="1352841" cy="754508"/>
          </a:xfrm>
          <a:prstGeom prst="rect">
            <a:avLst/>
          </a:prstGeom>
        </p:spPr>
      </p:pic>
      <p:sp>
        <p:nvSpPr>
          <p:cNvPr id="6" name="Text Box 90"/>
          <p:cNvSpPr txBox="1">
            <a:spLocks noChangeArrowheads="1"/>
          </p:cNvSpPr>
          <p:nvPr userDrawn="1"/>
        </p:nvSpPr>
        <p:spPr bwMode="auto">
          <a:xfrm>
            <a:off x="41274" y="6505575"/>
            <a:ext cx="6654165" cy="338554"/>
          </a:xfrm>
          <a:prstGeom prst="rect">
            <a:avLst/>
          </a:prstGeom>
          <a:noFill/>
          <a:ln w="12700" algn="ctr">
            <a:noFill/>
            <a:miter lim="800000"/>
            <a:headEnd/>
            <a:tailEnd/>
          </a:ln>
          <a:effectLst/>
        </p:spPr>
        <p:txBody>
          <a:bodyPr wrap="square">
            <a:spAutoFit/>
          </a:bodyPr>
          <a:lstStyle/>
          <a:p>
            <a:pPr>
              <a:spcBef>
                <a:spcPct val="50000"/>
              </a:spcBef>
            </a:pPr>
            <a:r>
              <a:rPr lang="en-US" sz="800" b="1" kern="1200" dirty="0" smtClean="0">
                <a:solidFill>
                  <a:schemeClr val="bg1"/>
                </a:solidFill>
                <a:effectLst/>
                <a:latin typeface="Arial" charset="0"/>
                <a:ea typeface="+mn-ea"/>
                <a:cs typeface="+mn-cs"/>
              </a:rPr>
              <a:t>MCAT® is a program of the Association of American Medical Colleges and related trademarks owned by the Association includes Medical College Admissions Test, MCAT and MCAT</a:t>
            </a:r>
            <a:r>
              <a:rPr lang="en-US" sz="800" b="1" kern="1200" baseline="30000" dirty="0" smtClean="0">
                <a:solidFill>
                  <a:schemeClr val="bg1"/>
                </a:solidFill>
                <a:effectLst/>
                <a:latin typeface="Arial" charset="0"/>
                <a:ea typeface="+mn-ea"/>
                <a:cs typeface="+mn-cs"/>
              </a:rPr>
              <a:t>2015</a:t>
            </a:r>
            <a:endParaRPr lang="en-US" sz="8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5" r:id="rId6"/>
  </p:sldLayoutIdLst>
  <p:transition/>
  <p:timing>
    <p:tnLst>
      <p:par>
        <p:cTn id="1" dur="indefinite" restart="never" nodeType="tmRoot"/>
      </p:par>
    </p:tnLst>
  </p:timing>
  <p:hf hdr="0" ftr="0" dt="0"/>
  <p:txStyles>
    <p:titleStyle>
      <a:lvl1pPr algn="l" defTabSz="889000" rtl="0" eaLnBrk="1" fontAlgn="base" hangingPunct="1">
        <a:lnSpc>
          <a:spcPct val="85000"/>
        </a:lnSpc>
        <a:spcBef>
          <a:spcPct val="0"/>
        </a:spcBef>
        <a:spcAft>
          <a:spcPct val="0"/>
        </a:spcAft>
        <a:buClr>
          <a:srgbClr val="DADDFE"/>
        </a:buClr>
        <a:defRPr sz="3600">
          <a:solidFill>
            <a:schemeClr val="tx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ompadre.org/ipl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Louis_Bamberg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en.wikipedia.org/wiki/Institute_for_Advanced_Stud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6528" name="Rectangle 16"/>
          <p:cNvSpPr>
            <a:spLocks noChangeArrowheads="1"/>
          </p:cNvSpPr>
          <p:nvPr/>
        </p:nvSpPr>
        <p:spPr bwMode="auto">
          <a:xfrm>
            <a:off x="273967" y="1609853"/>
            <a:ext cx="6086594" cy="2128837"/>
          </a:xfrm>
          <a:prstGeom prst="rect">
            <a:avLst/>
          </a:prstGeom>
          <a:noFill/>
          <a:ln w="9525">
            <a:noFill/>
            <a:miter lim="800000"/>
            <a:headEnd/>
            <a:tailEnd/>
          </a:ln>
          <a:effectLst/>
        </p:spPr>
        <p:txBody>
          <a:bodyPr lIns="0" tIns="0" rIns="0" bIns="0"/>
          <a:lstStyle/>
          <a:p>
            <a:pPr defTabSz="889000">
              <a:lnSpc>
                <a:spcPct val="80000"/>
              </a:lnSpc>
              <a:buClr>
                <a:srgbClr val="DADDFE"/>
              </a:buClr>
            </a:pPr>
            <a:r>
              <a:rPr lang="en-US" sz="3600" b="0" dirty="0" smtClean="0">
                <a:solidFill>
                  <a:schemeClr val="tx1">
                    <a:lumMod val="60000"/>
                    <a:lumOff val="40000"/>
                  </a:schemeClr>
                </a:solidFill>
                <a:latin typeface="Arial Black" pitchFamily="34" charset="0"/>
              </a:rPr>
              <a:t>STEM and the Revised Medical College Admission Test (MCAT)</a:t>
            </a:r>
            <a:r>
              <a:rPr lang="en-US" sz="3600" b="0" dirty="0">
                <a:solidFill>
                  <a:schemeClr val="tx1">
                    <a:lumMod val="60000"/>
                    <a:lumOff val="40000"/>
                  </a:schemeClr>
                </a:solidFill>
                <a:latin typeface="Arial Black" pitchFamily="34" charset="0"/>
              </a:rPr>
              <a:t/>
            </a:r>
            <a:br>
              <a:rPr lang="en-US" sz="3600" b="0" dirty="0">
                <a:solidFill>
                  <a:schemeClr val="tx1">
                    <a:lumMod val="60000"/>
                    <a:lumOff val="40000"/>
                  </a:schemeClr>
                </a:solidFill>
                <a:latin typeface="Arial Black" pitchFamily="34" charset="0"/>
              </a:rPr>
            </a:br>
            <a:r>
              <a:rPr lang="en-US" sz="3600" b="0" dirty="0">
                <a:solidFill>
                  <a:schemeClr val="tx1">
                    <a:lumMod val="60000"/>
                    <a:lumOff val="40000"/>
                  </a:schemeClr>
                </a:solidFill>
                <a:latin typeface="Arial Black" pitchFamily="34" charset="0"/>
              </a:rPr>
              <a:t/>
            </a:r>
            <a:br>
              <a:rPr lang="en-US" sz="3600" b="0" dirty="0">
                <a:solidFill>
                  <a:schemeClr val="tx1">
                    <a:lumMod val="60000"/>
                    <a:lumOff val="40000"/>
                  </a:schemeClr>
                </a:solidFill>
                <a:latin typeface="Arial Black" pitchFamily="34" charset="0"/>
              </a:rPr>
            </a:br>
            <a:r>
              <a:rPr lang="en-US" sz="2800" b="0" i="1" dirty="0" smtClean="0">
                <a:solidFill>
                  <a:schemeClr val="tx1"/>
                </a:solidFill>
              </a:rPr>
              <a:t>Chicago Symposium</a:t>
            </a:r>
          </a:p>
          <a:p>
            <a:pPr defTabSz="889000">
              <a:lnSpc>
                <a:spcPct val="80000"/>
              </a:lnSpc>
              <a:buClr>
                <a:srgbClr val="DADDFE"/>
              </a:buClr>
            </a:pPr>
            <a:r>
              <a:rPr lang="en-US" sz="2800" b="0" i="1" dirty="0" smtClean="0">
                <a:solidFill>
                  <a:schemeClr val="tx1"/>
                </a:solidFill>
              </a:rPr>
              <a:t>January 30, 2015</a:t>
            </a:r>
            <a:endParaRPr lang="en-US" sz="2800" b="0" i="1" dirty="0">
              <a:solidFill>
                <a:schemeClr val="tx1"/>
              </a:solidFill>
            </a:endParaRPr>
          </a:p>
        </p:txBody>
      </p:sp>
      <p:sp>
        <p:nvSpPr>
          <p:cNvPr id="8896529" name="Rectangle 17"/>
          <p:cNvSpPr>
            <a:spLocks noGrp="1" noChangeArrowheads="1"/>
          </p:cNvSpPr>
          <p:nvPr>
            <p:ph type="subTitle" idx="1"/>
          </p:nvPr>
        </p:nvSpPr>
        <p:spPr>
          <a:xfrm>
            <a:off x="114313" y="4493434"/>
            <a:ext cx="7012204" cy="847824"/>
          </a:xfrm>
          <a:noFill/>
          <a:ln/>
        </p:spPr>
        <p:txBody>
          <a:bodyPr/>
          <a:lstStyle/>
          <a:p>
            <a:pPr>
              <a:spcBef>
                <a:spcPct val="0"/>
              </a:spcBef>
            </a:pPr>
            <a:r>
              <a:rPr lang="en-US" sz="2800" dirty="0" smtClean="0"/>
              <a:t>Robert Hilborn </a:t>
            </a:r>
          </a:p>
          <a:p>
            <a:pPr>
              <a:spcBef>
                <a:spcPct val="0"/>
              </a:spcBef>
            </a:pPr>
            <a:r>
              <a:rPr lang="en-US" sz="2800" dirty="0" smtClean="0"/>
              <a:t>American Association of Physics Teachers</a:t>
            </a:r>
          </a:p>
          <a:p>
            <a:pPr>
              <a:spcBef>
                <a:spcPct val="0"/>
              </a:spcBef>
            </a:pPr>
            <a:endParaRPr lang="en-US" sz="21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67" y="5328100"/>
            <a:ext cx="1457803" cy="134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0885" y="145143"/>
            <a:ext cx="8386762" cy="1155953"/>
          </a:xfrm>
          <a:gradFill flip="none" rotWithShape="1">
            <a:gsLst>
              <a:gs pos="0">
                <a:srgbClr val="004080"/>
              </a:gs>
              <a:gs pos="100000">
                <a:srgbClr val="3366FF"/>
              </a:gs>
            </a:gsLst>
            <a:lin ang="5760000" scaled="0"/>
            <a:tileRect/>
          </a:gradFill>
        </p:spPr>
        <p:txBody>
          <a:bodyPr/>
          <a:lstStyle/>
          <a:p>
            <a:pPr eaLnBrk="1" hangingPunct="1">
              <a:spcAft>
                <a:spcPts val="1200"/>
              </a:spcAft>
              <a:defRPr/>
            </a:pPr>
            <a:r>
              <a:rPr lang="en-US" sz="4000" b="1" dirty="0" smtClean="0">
                <a:solidFill>
                  <a:schemeClr val="bg1"/>
                </a:solidFill>
                <a:effectLst>
                  <a:outerShdw blurRad="38100" dist="38100" dir="2700000" algn="tl">
                    <a:srgbClr val="000000"/>
                  </a:outerShdw>
                </a:effectLst>
                <a:ea typeface="ＭＳ Ｐゴシック" pitchFamily="-106" charset="-128"/>
              </a:rPr>
              <a:t>The Scientific Foundations for Future Physicians Project</a:t>
            </a:r>
          </a:p>
        </p:txBody>
      </p:sp>
      <p:sp>
        <p:nvSpPr>
          <p:cNvPr id="10243" name="Rectangle 3"/>
          <p:cNvSpPr>
            <a:spLocks noGrp="1" noChangeArrowheads="1"/>
          </p:cNvSpPr>
          <p:nvPr>
            <p:ph idx="1"/>
          </p:nvPr>
        </p:nvSpPr>
        <p:spPr>
          <a:xfrm>
            <a:off x="228600" y="1524000"/>
            <a:ext cx="8763000" cy="4953000"/>
          </a:xfrm>
        </p:spPr>
        <p:txBody>
          <a:bodyPr/>
          <a:lstStyle/>
          <a:p>
            <a:pPr eaLnBrk="1" hangingPunct="1">
              <a:spcAft>
                <a:spcPts val="1200"/>
              </a:spcAft>
            </a:pPr>
            <a:r>
              <a:rPr lang="en-US" altLang="en-US" sz="2800" dirty="0" smtClean="0">
                <a:latin typeface="Times New Roman" pitchFamily="18" charset="0"/>
                <a:ea typeface="ＭＳ Ｐゴシック" pitchFamily="34" charset="-128"/>
                <a:cs typeface="Times New Roman" pitchFamily="18" charset="0"/>
              </a:rPr>
              <a:t>Initiated in 2007 and organized by</a:t>
            </a:r>
          </a:p>
          <a:p>
            <a:pPr lvl="1" eaLnBrk="1" hangingPunct="1">
              <a:spcAft>
                <a:spcPts val="1200"/>
              </a:spcAft>
            </a:pPr>
            <a:r>
              <a:rPr lang="en-US" altLang="en-US" sz="2400" dirty="0" smtClean="0">
                <a:latin typeface="Times New Roman" pitchFamily="18" charset="0"/>
                <a:ea typeface="ＭＳ Ｐゴシック" pitchFamily="34" charset="-128"/>
                <a:cs typeface="Times New Roman" pitchFamily="18" charset="0"/>
              </a:rPr>
              <a:t> Association of American Medical Colleges (AAMC)</a:t>
            </a:r>
          </a:p>
          <a:p>
            <a:pPr lvl="1" eaLnBrk="1" hangingPunct="1">
              <a:spcAft>
                <a:spcPts val="1200"/>
              </a:spcAft>
            </a:pPr>
            <a:r>
              <a:rPr lang="en-US" altLang="en-US" sz="2400" dirty="0" smtClean="0">
                <a:latin typeface="Times New Roman" pitchFamily="18" charset="0"/>
                <a:ea typeface="ＭＳ Ｐゴシック" pitchFamily="34" charset="-128"/>
                <a:cs typeface="Times New Roman" pitchFamily="18" charset="0"/>
              </a:rPr>
              <a:t> Howard Hughes Medical Institute (HHMI)</a:t>
            </a:r>
          </a:p>
          <a:p>
            <a:pPr eaLnBrk="1" hangingPunct="1">
              <a:spcAft>
                <a:spcPts val="1200"/>
              </a:spcAft>
            </a:pPr>
            <a:r>
              <a:rPr lang="en-US" altLang="en-US" sz="2800" dirty="0" smtClean="0">
                <a:latin typeface="Times New Roman" pitchFamily="18" charset="0"/>
                <a:ea typeface="ＭＳ Ｐゴシック" pitchFamily="34" charset="-128"/>
                <a:cs typeface="Times New Roman" pitchFamily="18" charset="0"/>
              </a:rPr>
              <a:t>Committee:</a:t>
            </a:r>
          </a:p>
          <a:p>
            <a:pPr lvl="1" eaLnBrk="1" hangingPunct="1">
              <a:spcAft>
                <a:spcPts val="1200"/>
              </a:spcAft>
            </a:pPr>
            <a:r>
              <a:rPr lang="en-US" altLang="en-US" sz="2400" dirty="0" smtClean="0">
                <a:latin typeface="Times New Roman" pitchFamily="18" charset="0"/>
                <a:ea typeface="ＭＳ Ｐゴシック" pitchFamily="34" charset="-128"/>
                <a:cs typeface="Times New Roman" pitchFamily="18" charset="0"/>
              </a:rPr>
              <a:t>medical school faculty </a:t>
            </a:r>
          </a:p>
          <a:p>
            <a:pPr lvl="1" eaLnBrk="1" hangingPunct="1">
              <a:spcAft>
                <a:spcPts val="1200"/>
              </a:spcAft>
            </a:pPr>
            <a:r>
              <a:rPr lang="en-US" altLang="en-US" sz="2400" dirty="0" smtClean="0">
                <a:latin typeface="Times New Roman" pitchFamily="18" charset="0"/>
                <a:ea typeface="ＭＳ Ｐゴシック" pitchFamily="34" charset="-128"/>
                <a:cs typeface="Times New Roman" pitchFamily="18" charset="0"/>
              </a:rPr>
              <a:t>undergraduate science and math educators</a:t>
            </a:r>
          </a:p>
          <a:p>
            <a:pPr eaLnBrk="1" hangingPunct="1">
              <a:spcAft>
                <a:spcPts val="1200"/>
              </a:spcAft>
            </a:pPr>
            <a:r>
              <a:rPr lang="en-US" altLang="en-US" sz="2800" dirty="0" smtClean="0">
                <a:latin typeface="Times New Roman" pitchFamily="18" charset="0"/>
                <a:ea typeface="ＭＳ Ｐゴシック" pitchFamily="34" charset="-128"/>
                <a:cs typeface="Times New Roman" pitchFamily="18" charset="0"/>
              </a:rPr>
              <a:t>Diverse institutions </a:t>
            </a:r>
          </a:p>
          <a:p>
            <a:pPr eaLnBrk="1" hangingPunct="1">
              <a:spcAft>
                <a:spcPts val="1200"/>
              </a:spcAft>
            </a:pPr>
            <a:r>
              <a:rPr lang="en-US" altLang="en-US" sz="2800" dirty="0" smtClean="0">
                <a:latin typeface="Times New Roman" pitchFamily="18" charset="0"/>
                <a:ea typeface="ＭＳ Ｐゴシック" pitchFamily="34" charset="-128"/>
                <a:cs typeface="Times New Roman" pitchFamily="18" charset="0"/>
              </a:rPr>
              <a:t>MCAT leadership (a division of AAMC) closely involved</a:t>
            </a:r>
          </a:p>
        </p:txBody>
      </p:sp>
    </p:spTree>
    <p:extLst>
      <p:ext uri="{BB962C8B-B14F-4D97-AF65-F5344CB8AC3E}">
        <p14:creationId xmlns:p14="http://schemas.microsoft.com/office/powerpoint/2010/main" val="2698178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5613" y="166914"/>
            <a:ext cx="8226425" cy="631371"/>
          </a:xfrm>
        </p:spPr>
        <p:txBody>
          <a:bodyPr/>
          <a:lstStyle/>
          <a:p>
            <a:pPr eaLnBrk="1" hangingPunct="1"/>
            <a:r>
              <a:rPr lang="en-US" altLang="en-US" sz="3200" dirty="0" smtClean="0">
                <a:solidFill>
                  <a:schemeClr val="tx1">
                    <a:lumMod val="60000"/>
                    <a:lumOff val="40000"/>
                  </a:schemeClr>
                </a:solidFill>
                <a:ea typeface="ＭＳ Ｐゴシック" pitchFamily="34" charset="-128"/>
              </a:rPr>
              <a:t>Structure of SFFP Recommendations</a:t>
            </a:r>
          </a:p>
        </p:txBody>
      </p:sp>
      <p:sp>
        <p:nvSpPr>
          <p:cNvPr id="20483" name="Rectangle 3"/>
          <p:cNvSpPr>
            <a:spLocks noGrp="1" noChangeArrowheads="1"/>
          </p:cNvSpPr>
          <p:nvPr>
            <p:ph idx="1"/>
          </p:nvPr>
        </p:nvSpPr>
        <p:spPr>
          <a:xfrm>
            <a:off x="457200" y="972457"/>
            <a:ext cx="8382000" cy="4405088"/>
          </a:xfrm>
          <a:ln w="19050">
            <a:solidFill>
              <a:schemeClr val="tx1"/>
            </a:solidFill>
            <a:miter lim="800000"/>
            <a:headEnd/>
            <a:tailEnd/>
          </a:ln>
        </p:spPr>
        <p:txBody>
          <a:bodyPr/>
          <a:lstStyle/>
          <a:p>
            <a:pPr marL="533400" indent="-533400" algn="ctr" eaLnBrk="1" hangingPunct="1">
              <a:lnSpc>
                <a:spcPct val="80000"/>
              </a:lnSpc>
              <a:buFont typeface="Arial" pitchFamily="34" charset="0"/>
              <a:buNone/>
              <a:defRPr/>
            </a:pPr>
            <a:endParaRPr lang="en-US" sz="2800" b="1" dirty="0" smtClean="0">
              <a:solidFill>
                <a:srgbClr val="FF0000"/>
              </a:solidFill>
              <a:ea typeface="ＭＳ Ｐゴシック" pitchFamily="34" charset="-128"/>
            </a:endParaRPr>
          </a:p>
          <a:p>
            <a:pPr marL="533400" indent="-533400" algn="ctr" eaLnBrk="1" hangingPunct="1">
              <a:lnSpc>
                <a:spcPct val="80000"/>
              </a:lnSpc>
              <a:buFont typeface="Arial" pitchFamily="34" charset="0"/>
              <a:buNone/>
              <a:defRPr/>
            </a:pPr>
            <a:r>
              <a:rPr lang="en-US" sz="2800" b="1" dirty="0" smtClean="0">
                <a:solidFill>
                  <a:srgbClr val="FF0000"/>
                </a:solidFill>
                <a:ea typeface="ＭＳ Ｐゴシック" pitchFamily="34" charset="-128"/>
              </a:rPr>
              <a:t>Overarching Principles</a:t>
            </a:r>
          </a:p>
          <a:p>
            <a:pPr marL="533400" indent="-533400" algn="ctr" eaLnBrk="1" hangingPunct="1">
              <a:lnSpc>
                <a:spcPct val="80000"/>
              </a:lnSpc>
              <a:buFont typeface="Arial" pitchFamily="34" charset="0"/>
              <a:buNone/>
              <a:defRPr/>
            </a:pPr>
            <a:endParaRPr lang="en-US" sz="2800" b="1" dirty="0" smtClean="0">
              <a:solidFill>
                <a:srgbClr val="FF0000"/>
              </a:solidFill>
              <a:ea typeface="ＭＳ Ｐゴシック" pitchFamily="34" charset="-128"/>
            </a:endParaRPr>
          </a:p>
          <a:p>
            <a:pPr marL="533400" indent="-533400" eaLnBrk="1" hangingPunct="1">
              <a:lnSpc>
                <a:spcPct val="80000"/>
              </a:lnSpc>
              <a:buFont typeface="Arial" pitchFamily="34" charset="0"/>
              <a:buNone/>
              <a:defRPr/>
            </a:pPr>
            <a:r>
              <a:rPr lang="en-US" sz="2800" b="1" i="1" dirty="0" smtClean="0">
                <a:solidFill>
                  <a:srgbClr val="FF0000"/>
                </a:solidFill>
                <a:ea typeface="ＭＳ Ｐゴシック" pitchFamily="34" charset="-128"/>
              </a:rPr>
              <a:t> </a:t>
            </a:r>
            <a:r>
              <a:rPr lang="en-US" sz="2800" b="1" i="1" u="sng" dirty="0" smtClean="0">
                <a:solidFill>
                  <a:srgbClr val="FF0000"/>
                </a:solidFill>
                <a:ea typeface="ＭＳ Ｐゴシック" pitchFamily="34" charset="-128"/>
              </a:rPr>
              <a:t>Competency</a:t>
            </a:r>
            <a:r>
              <a:rPr lang="en-US" sz="2800" b="1" i="1" dirty="0" smtClean="0">
                <a:solidFill>
                  <a:srgbClr val="FF0000"/>
                </a:solidFill>
                <a:ea typeface="ＭＳ Ｐゴシック" pitchFamily="34" charset="-128"/>
              </a:rPr>
              <a:t> (M</a:t>
            </a:r>
            <a:r>
              <a:rPr lang="en-US" sz="2800" b="1" i="1" dirty="0" smtClean="0">
                <a:solidFill>
                  <a:srgbClr val="000000"/>
                </a:solidFill>
                <a:ea typeface="ＭＳ Ｐゴシック" pitchFamily="34" charset="-128"/>
              </a:rPr>
              <a:t>edical  or </a:t>
            </a:r>
            <a:r>
              <a:rPr lang="en-US" sz="2800" b="1" i="1" dirty="0" smtClean="0">
                <a:solidFill>
                  <a:srgbClr val="FF0000"/>
                </a:solidFill>
                <a:ea typeface="ＭＳ Ｐゴシック" pitchFamily="34" charset="-128"/>
              </a:rPr>
              <a:t>E</a:t>
            </a:r>
            <a:r>
              <a:rPr lang="en-US" sz="2800" b="1" i="1" dirty="0" smtClean="0">
                <a:ea typeface="ＭＳ Ｐゴシック" pitchFamily="34" charset="-128"/>
              </a:rPr>
              <a:t>ntering</a:t>
            </a:r>
            <a:r>
              <a:rPr lang="en-US" sz="2800" b="1" i="1" dirty="0" smtClean="0">
                <a:solidFill>
                  <a:srgbClr val="FF0000"/>
                </a:solidFill>
                <a:ea typeface="ＭＳ Ｐゴシック" pitchFamily="34" charset="-128"/>
              </a:rPr>
              <a:t>) E1, E2, ….8</a:t>
            </a:r>
          </a:p>
          <a:p>
            <a:pPr marL="533400" indent="-533400" eaLnBrk="1" hangingPunct="1">
              <a:lnSpc>
                <a:spcPct val="80000"/>
              </a:lnSpc>
              <a:buFont typeface="Arial" pitchFamily="34" charset="0"/>
              <a:buNone/>
              <a:defRPr/>
            </a:pPr>
            <a:r>
              <a:rPr lang="en-US" sz="2800" i="1" dirty="0" smtClean="0">
                <a:solidFill>
                  <a:srgbClr val="FF0000"/>
                </a:solidFill>
                <a:ea typeface="ＭＳ Ｐゴシック" pitchFamily="34" charset="-128"/>
              </a:rPr>
              <a:t>	</a:t>
            </a:r>
            <a:r>
              <a:rPr lang="en-US" sz="2800" dirty="0" smtClean="0">
                <a:ea typeface="ＭＳ Ｐゴシック" pitchFamily="34" charset="-128"/>
              </a:rPr>
              <a:t>=  broad statement of goal for knowledge and what you should be able to do with that knowledge</a:t>
            </a:r>
            <a:endParaRPr lang="en-US" sz="2800" i="1" dirty="0" smtClean="0">
              <a:solidFill>
                <a:srgbClr val="FF0000"/>
              </a:solidFill>
              <a:ea typeface="ＭＳ Ｐゴシック" pitchFamily="34" charset="-128"/>
            </a:endParaRPr>
          </a:p>
          <a:p>
            <a:pPr marL="933450" lvl="1" indent="-533400" eaLnBrk="1" hangingPunct="1">
              <a:lnSpc>
                <a:spcPct val="80000"/>
              </a:lnSpc>
              <a:buFont typeface="Wingdings" panose="05000000000000000000" pitchFamily="2" charset="2"/>
              <a:buChar char="q"/>
              <a:defRPr/>
            </a:pPr>
            <a:r>
              <a:rPr lang="en-US" dirty="0" smtClean="0">
                <a:solidFill>
                  <a:srgbClr val="FF0000"/>
                </a:solidFill>
                <a:ea typeface="ＭＳ Ｐゴシック" pitchFamily="34" charset="-128"/>
              </a:rPr>
              <a:t>Learning Objective 1, 2, </a:t>
            </a:r>
            <a:r>
              <a:rPr lang="en-US" dirty="0" err="1" smtClean="0">
                <a:solidFill>
                  <a:srgbClr val="FF0000"/>
                </a:solidFill>
                <a:ea typeface="ＭＳ Ｐゴシック" pitchFamily="34" charset="-128"/>
              </a:rPr>
              <a:t>etc</a:t>
            </a:r>
            <a:endParaRPr lang="en-US" dirty="0" smtClean="0">
              <a:solidFill>
                <a:srgbClr val="FF0000"/>
              </a:solidFill>
              <a:ea typeface="ＭＳ Ｐゴシック" pitchFamily="34" charset="-128"/>
            </a:endParaRPr>
          </a:p>
          <a:p>
            <a:pPr marL="533400" indent="-533400" eaLnBrk="1" hangingPunct="1">
              <a:lnSpc>
                <a:spcPct val="80000"/>
              </a:lnSpc>
              <a:buFont typeface="Arial" pitchFamily="34" charset="0"/>
              <a:buNone/>
              <a:defRPr/>
            </a:pPr>
            <a:r>
              <a:rPr lang="en-US" dirty="0" smtClean="0">
                <a:solidFill>
                  <a:srgbClr val="FF0000"/>
                </a:solidFill>
                <a:ea typeface="ＭＳ Ｐゴシック" pitchFamily="34" charset="-128"/>
              </a:rPr>
              <a:t>		</a:t>
            </a:r>
            <a:r>
              <a:rPr lang="en-US" dirty="0" smtClean="0">
                <a:solidFill>
                  <a:srgbClr val="000000"/>
                </a:solidFill>
                <a:ea typeface="ＭＳ Ｐゴシック" pitchFamily="34" charset="-128"/>
              </a:rPr>
              <a:t>competencies in various</a:t>
            </a:r>
            <a:r>
              <a:rPr lang="en-US" dirty="0" smtClean="0">
                <a:solidFill>
                  <a:srgbClr val="FF0000"/>
                </a:solidFill>
                <a:ea typeface="ＭＳ Ｐゴシック" pitchFamily="34" charset="-128"/>
              </a:rPr>
              <a:t> topical areas</a:t>
            </a:r>
          </a:p>
          <a:p>
            <a:pPr marL="1295400" lvl="2" indent="-381000" eaLnBrk="1" hangingPunct="1">
              <a:lnSpc>
                <a:spcPct val="80000"/>
              </a:lnSpc>
              <a:defRPr/>
            </a:pPr>
            <a:r>
              <a:rPr lang="en-US" dirty="0" smtClean="0">
                <a:solidFill>
                  <a:schemeClr val="tx2">
                    <a:lumMod val="60000"/>
                    <a:lumOff val="40000"/>
                  </a:schemeClr>
                </a:solidFill>
                <a:ea typeface="ＭＳ Ｐゴシック" pitchFamily="34" charset="-128"/>
              </a:rPr>
              <a:t>Examples 1, 2, etc.  </a:t>
            </a:r>
            <a:endParaRPr lang="en-US" sz="2000" dirty="0" smtClean="0">
              <a:solidFill>
                <a:schemeClr val="tx2">
                  <a:lumMod val="60000"/>
                  <a:lumOff val="40000"/>
                </a:schemeClr>
              </a:solidFill>
              <a:ea typeface="ＭＳ Ｐゴシック" pitchFamily="34" charset="-128"/>
            </a:endParaRPr>
          </a:p>
        </p:txBody>
      </p:sp>
    </p:spTree>
    <p:extLst>
      <p:ext uri="{BB962C8B-B14F-4D97-AF65-F5344CB8AC3E}">
        <p14:creationId xmlns:p14="http://schemas.microsoft.com/office/powerpoint/2010/main" val="3134843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43545"/>
            <a:ext cx="8226425" cy="449948"/>
          </a:xfrm>
          <a:gradFill flip="none" rotWithShape="1">
            <a:gsLst>
              <a:gs pos="0">
                <a:srgbClr val="004080"/>
              </a:gs>
              <a:gs pos="100000">
                <a:schemeClr val="accent1">
                  <a:tint val="50000"/>
                  <a:shade val="100000"/>
                  <a:satMod val="350000"/>
                </a:schemeClr>
              </a:gs>
            </a:gsLst>
            <a:lin ang="16320000" scaled="0"/>
            <a:tileRect/>
          </a:gradFill>
          <a:ln>
            <a:miter lim="800000"/>
            <a:headEnd/>
            <a:tailEnd/>
          </a:ln>
          <a:extLst/>
        </p:spPr>
        <p:txBody>
          <a:bodyPr/>
          <a:lstStyle/>
          <a:p>
            <a:pPr eaLnBrk="1" hangingPunct="1">
              <a:defRPr/>
            </a:pPr>
            <a:r>
              <a:rPr lang="en-US" sz="2800" dirty="0" smtClean="0">
                <a:ln>
                  <a:solidFill>
                    <a:schemeClr val="bg1"/>
                  </a:solidFill>
                </a:ln>
                <a:solidFill>
                  <a:srgbClr val="FFFFFF"/>
                </a:solidFill>
                <a:effectLst>
                  <a:outerShdw blurRad="50800" dist="38100" dir="2700000" algn="tl" rotWithShape="0">
                    <a:srgbClr val="000000">
                      <a:alpha val="43000"/>
                    </a:srgbClr>
                  </a:outerShdw>
                </a:effectLst>
              </a:rPr>
              <a:t>Competencies: E1 – E8 </a:t>
            </a:r>
            <a:endParaRPr lang="en-US" sz="2800" dirty="0">
              <a:ln>
                <a:solidFill>
                  <a:schemeClr val="bg1"/>
                </a:solidFill>
              </a:ln>
              <a:solidFill>
                <a:srgbClr val="FFFFFF"/>
              </a:solidFill>
              <a:effectLst>
                <a:outerShdw blurRad="50800" dist="38100" dir="2700000" algn="tl" rotWithShape="0">
                  <a:srgbClr val="000000">
                    <a:alpha val="43000"/>
                  </a:srgbClr>
                </a:outerShdw>
              </a:effectLst>
            </a:endParaRPr>
          </a:p>
        </p:txBody>
      </p:sp>
      <p:sp>
        <p:nvSpPr>
          <p:cNvPr id="14339" name="Rectangle 3"/>
          <p:cNvSpPr>
            <a:spLocks noGrp="1" noChangeArrowheads="1"/>
          </p:cNvSpPr>
          <p:nvPr>
            <p:ph idx="1"/>
          </p:nvPr>
        </p:nvSpPr>
        <p:spPr>
          <a:xfrm>
            <a:off x="457200" y="551556"/>
            <a:ext cx="8153400" cy="5562600"/>
          </a:xfrm>
        </p:spPr>
        <p:txBody>
          <a:bodyPr/>
          <a:lstStyle/>
          <a:p>
            <a:pPr marL="457200" indent="-457200" eaLnBrk="1" hangingPunct="1">
              <a:lnSpc>
                <a:spcPct val="80000"/>
              </a:lnSpc>
              <a:spcAft>
                <a:spcPts val="600"/>
              </a:spcAft>
              <a:buFont typeface="Calibri" pitchFamily="34" charset="0"/>
              <a:buAutoNum type="arabicPeriod"/>
            </a:pPr>
            <a:r>
              <a:rPr lang="en-US" altLang="en-US" sz="2000" i="1" dirty="0" smtClean="0">
                <a:latin typeface="Times New Roman" pitchFamily="18" charset="0"/>
                <a:ea typeface="ＭＳ Ｐゴシック" pitchFamily="34" charset="-128"/>
                <a:cs typeface="Times New Roman" pitchFamily="18" charset="0"/>
              </a:rPr>
              <a:t>Apply </a:t>
            </a:r>
            <a:r>
              <a:rPr lang="en-US" altLang="en-US" sz="2000" b="1" i="1" dirty="0" smtClean="0">
                <a:solidFill>
                  <a:srgbClr val="FF0000"/>
                </a:solidFill>
                <a:latin typeface="Times New Roman" pitchFamily="18" charset="0"/>
                <a:ea typeface="ＭＳ Ｐゴシック" pitchFamily="34" charset="-128"/>
                <a:cs typeface="Times New Roman" pitchFamily="18" charset="0"/>
              </a:rPr>
              <a:t>quantitative</a:t>
            </a:r>
            <a:r>
              <a:rPr lang="en-US" altLang="en-US" sz="2000" b="1" i="1" dirty="0" smtClean="0">
                <a:latin typeface="Times New Roman" pitchFamily="18" charset="0"/>
                <a:ea typeface="ＭＳ Ｐゴシック" pitchFamily="34" charset="-128"/>
                <a:cs typeface="Times New Roman" pitchFamily="18" charset="0"/>
              </a:rPr>
              <a:t> </a:t>
            </a:r>
            <a:r>
              <a:rPr lang="en-US" altLang="en-US" sz="2000" i="1" dirty="0" smtClean="0">
                <a:latin typeface="Times New Roman" pitchFamily="18" charset="0"/>
                <a:ea typeface="ＭＳ Ｐゴシック" pitchFamily="34" charset="-128"/>
                <a:cs typeface="Times New Roman" pitchFamily="18" charset="0"/>
              </a:rPr>
              <a:t>reasoning and appropriate </a:t>
            </a:r>
            <a:r>
              <a:rPr lang="en-US" altLang="en-US" sz="2000" b="1" i="1" dirty="0" smtClean="0">
                <a:solidFill>
                  <a:srgbClr val="FF0000"/>
                </a:solidFill>
                <a:latin typeface="Times New Roman" pitchFamily="18" charset="0"/>
                <a:ea typeface="ＭＳ Ｐゴシック" pitchFamily="34" charset="-128"/>
                <a:cs typeface="Times New Roman" pitchFamily="18" charset="0"/>
              </a:rPr>
              <a:t>mathematics </a:t>
            </a:r>
            <a:r>
              <a:rPr lang="en-US" altLang="en-US" sz="2000" i="1" dirty="0" smtClean="0">
                <a:latin typeface="Times New Roman" pitchFamily="18" charset="0"/>
                <a:ea typeface="ＭＳ Ｐゴシック" pitchFamily="34" charset="-128"/>
                <a:cs typeface="Times New Roman" pitchFamily="18" charset="0"/>
              </a:rPr>
              <a:t>to describe or explain phenomena in the natural world</a:t>
            </a:r>
            <a:endParaRPr lang="en-US" altLang="en-US" sz="2000" dirty="0" smtClean="0">
              <a:latin typeface="Times New Roman" pitchFamily="18" charset="0"/>
              <a:ea typeface="ＭＳ Ｐゴシック" pitchFamily="34" charset="-128"/>
              <a:cs typeface="Times New Roman" pitchFamily="18" charset="0"/>
            </a:endParaRPr>
          </a:p>
          <a:p>
            <a:pPr marL="457200" indent="-457200">
              <a:buFont typeface="Calibri" pitchFamily="34" charset="0"/>
              <a:buAutoNum type="arabicPeriod"/>
            </a:pPr>
            <a:r>
              <a:rPr lang="en-US" altLang="en-US" sz="2000" i="1" dirty="0" smtClean="0">
                <a:latin typeface="Times New Roman" pitchFamily="18" charset="0"/>
                <a:ea typeface="ＭＳ Ｐゴシック" pitchFamily="34" charset="-128"/>
                <a:cs typeface="Times New Roman" pitchFamily="18" charset="0"/>
              </a:rPr>
              <a:t>Demonstrate understanding of </a:t>
            </a:r>
            <a:r>
              <a:rPr lang="en-US" altLang="en-US" sz="2000" b="1" i="1" dirty="0" smtClean="0">
                <a:solidFill>
                  <a:srgbClr val="FF0000"/>
                </a:solidFill>
                <a:latin typeface="Times New Roman" pitchFamily="18" charset="0"/>
                <a:ea typeface="ＭＳ Ｐゴシック" pitchFamily="34" charset="-128"/>
                <a:cs typeface="Times New Roman" pitchFamily="18" charset="0"/>
              </a:rPr>
              <a:t>the process of scientific inquiry</a:t>
            </a:r>
            <a:r>
              <a:rPr lang="en-US" altLang="en-US" sz="2000" i="1" dirty="0" smtClean="0">
                <a:latin typeface="Times New Roman" pitchFamily="18" charset="0"/>
                <a:ea typeface="ＭＳ Ｐゴシック" pitchFamily="34" charset="-128"/>
                <a:cs typeface="Times New Roman" pitchFamily="18" charset="0"/>
              </a:rPr>
              <a:t>, and explain how scientific information is discovered and validated.   </a:t>
            </a:r>
            <a:r>
              <a:rPr lang="en-US" altLang="en-US" sz="2000" dirty="0" smtClean="0">
                <a:latin typeface="Times New Roman" pitchFamily="18" charset="0"/>
                <a:ea typeface="ＭＳ Ｐゴシック" pitchFamily="34" charset="-128"/>
                <a:cs typeface="Times New Roman" pitchFamily="18" charset="0"/>
              </a:rPr>
              <a:t> </a:t>
            </a:r>
          </a:p>
          <a:p>
            <a:pPr marL="457200" indent="-457200">
              <a:buFont typeface="Calibri" pitchFamily="34" charset="0"/>
              <a:buAutoNum type="arabicPeriod"/>
            </a:pPr>
            <a:r>
              <a:rPr lang="en-US" altLang="en-US" sz="2000" i="1" dirty="0" smtClean="0">
                <a:latin typeface="Times New Roman" pitchFamily="18" charset="0"/>
                <a:ea typeface="ＭＳ Ｐゴシック" pitchFamily="34" charset="-128"/>
                <a:cs typeface="Times New Roman" pitchFamily="18" charset="0"/>
              </a:rPr>
              <a:t>Demonstrate knowledge of basic</a:t>
            </a:r>
            <a:r>
              <a:rPr lang="en-US" altLang="en-US" sz="2000" i="1" dirty="0" smtClean="0">
                <a:solidFill>
                  <a:srgbClr val="FF0000"/>
                </a:solidFill>
                <a:latin typeface="Times New Roman" pitchFamily="18" charset="0"/>
                <a:ea typeface="ＭＳ Ｐゴシック" pitchFamily="34" charset="-128"/>
                <a:cs typeface="Times New Roman" pitchFamily="18" charset="0"/>
              </a:rPr>
              <a:t> </a:t>
            </a:r>
            <a:r>
              <a:rPr lang="en-US" altLang="en-US" sz="2000" b="1" i="1" dirty="0" smtClean="0">
                <a:solidFill>
                  <a:srgbClr val="FF0000"/>
                </a:solidFill>
                <a:latin typeface="Times New Roman" pitchFamily="18" charset="0"/>
                <a:ea typeface="ＭＳ Ｐゴシック" pitchFamily="34" charset="-128"/>
                <a:cs typeface="Times New Roman" pitchFamily="18" charset="0"/>
              </a:rPr>
              <a:t>physical principle</a:t>
            </a:r>
            <a:r>
              <a:rPr lang="en-US" altLang="en-US" sz="2000" i="1" dirty="0" smtClean="0">
                <a:solidFill>
                  <a:srgbClr val="FF0000"/>
                </a:solidFill>
                <a:latin typeface="Times New Roman" pitchFamily="18" charset="0"/>
                <a:ea typeface="ＭＳ Ｐゴシック" pitchFamily="34" charset="-128"/>
                <a:cs typeface="Times New Roman" pitchFamily="18" charset="0"/>
              </a:rPr>
              <a:t>s </a:t>
            </a:r>
            <a:r>
              <a:rPr lang="en-US" altLang="en-US" sz="2000" i="1" dirty="0" smtClean="0">
                <a:solidFill>
                  <a:srgbClr val="000000"/>
                </a:solidFill>
                <a:latin typeface="Times New Roman" pitchFamily="18" charset="0"/>
                <a:ea typeface="ＭＳ Ｐゴシック" pitchFamily="34" charset="-128"/>
                <a:cs typeface="Times New Roman" pitchFamily="18" charset="0"/>
              </a:rPr>
              <a:t>and their applications </a:t>
            </a:r>
            <a:r>
              <a:rPr lang="en-US" altLang="en-US" sz="2000" i="1" dirty="0" smtClean="0">
                <a:latin typeface="Times New Roman" pitchFamily="18" charset="0"/>
                <a:ea typeface="ＭＳ Ｐゴシック" pitchFamily="34" charset="-128"/>
                <a:cs typeface="Times New Roman" pitchFamily="18" charset="0"/>
              </a:rPr>
              <a:t>to the understanding of living systems.  </a:t>
            </a:r>
            <a:endParaRPr lang="en-US" altLang="en-US" sz="2000" dirty="0" smtClean="0">
              <a:latin typeface="Times New Roman" pitchFamily="18" charset="0"/>
              <a:ea typeface="ＭＳ Ｐゴシック" pitchFamily="34" charset="-128"/>
              <a:cs typeface="Times New Roman" pitchFamily="18" charset="0"/>
            </a:endParaRPr>
          </a:p>
          <a:p>
            <a:pPr marL="457200" indent="-457200">
              <a:buFont typeface="Calibri" pitchFamily="34" charset="0"/>
              <a:buAutoNum type="arabicPeriod"/>
            </a:pPr>
            <a:r>
              <a:rPr lang="en-US" altLang="en-US" sz="2000" i="1" dirty="0" smtClean="0">
                <a:latin typeface="Times New Roman" pitchFamily="18" charset="0"/>
                <a:ea typeface="ＭＳ Ｐゴシック" pitchFamily="34" charset="-128"/>
                <a:cs typeface="Times New Roman" pitchFamily="18" charset="0"/>
              </a:rPr>
              <a:t>Demonstrate knowledge </a:t>
            </a:r>
            <a:r>
              <a:rPr lang="en-US" altLang="en-US" sz="2000" i="1" dirty="0" smtClean="0">
                <a:solidFill>
                  <a:srgbClr val="000000"/>
                </a:solidFill>
                <a:latin typeface="Times New Roman" pitchFamily="18" charset="0"/>
                <a:ea typeface="ＭＳ Ｐゴシック" pitchFamily="34" charset="-128"/>
                <a:cs typeface="Times New Roman" pitchFamily="18" charset="0"/>
              </a:rPr>
              <a:t>of basic </a:t>
            </a:r>
            <a:r>
              <a:rPr lang="en-US" altLang="en-US" sz="2000" b="1" i="1" dirty="0" smtClean="0">
                <a:solidFill>
                  <a:srgbClr val="FF0000"/>
                </a:solidFill>
                <a:latin typeface="Times New Roman" pitchFamily="18" charset="0"/>
                <a:ea typeface="ＭＳ Ｐゴシック" pitchFamily="34" charset="-128"/>
                <a:cs typeface="Times New Roman" pitchFamily="18" charset="0"/>
              </a:rPr>
              <a:t>principles of chemistr</a:t>
            </a:r>
            <a:r>
              <a:rPr lang="en-US" altLang="en-US" sz="2000" i="1" dirty="0" smtClean="0">
                <a:solidFill>
                  <a:srgbClr val="FF0000"/>
                </a:solidFill>
                <a:latin typeface="Times New Roman" pitchFamily="18" charset="0"/>
                <a:ea typeface="ＭＳ Ｐゴシック" pitchFamily="34" charset="-128"/>
                <a:cs typeface="Times New Roman" pitchFamily="18" charset="0"/>
              </a:rPr>
              <a:t>y </a:t>
            </a:r>
            <a:r>
              <a:rPr lang="en-US" altLang="en-US" sz="2000" i="1" dirty="0" smtClean="0">
                <a:solidFill>
                  <a:srgbClr val="000000"/>
                </a:solidFill>
                <a:latin typeface="Times New Roman" pitchFamily="18" charset="0"/>
                <a:ea typeface="ＭＳ Ｐゴシック" pitchFamily="34" charset="-128"/>
                <a:cs typeface="Times New Roman" pitchFamily="18" charset="0"/>
              </a:rPr>
              <a:t>and some of their applications to the understanding of living systems.  </a:t>
            </a:r>
            <a:endParaRPr lang="en-US" altLang="en-US" sz="2000" dirty="0" smtClean="0">
              <a:solidFill>
                <a:srgbClr val="000000"/>
              </a:solidFill>
              <a:latin typeface="Times New Roman" pitchFamily="18" charset="0"/>
              <a:ea typeface="ＭＳ Ｐゴシック" pitchFamily="34" charset="-128"/>
              <a:cs typeface="Times New Roman" pitchFamily="18" charset="0"/>
            </a:endParaRPr>
          </a:p>
          <a:p>
            <a:pPr marL="457200" indent="-457200">
              <a:buFont typeface="Calibri" pitchFamily="34" charset="0"/>
              <a:buAutoNum type="arabicPeriod"/>
            </a:pPr>
            <a:r>
              <a:rPr lang="en-US" altLang="en-US" sz="2000" i="1" dirty="0" smtClean="0">
                <a:latin typeface="Times New Roman" pitchFamily="18" charset="0"/>
                <a:ea typeface="ＭＳ Ｐゴシック" pitchFamily="34" charset="-128"/>
                <a:cs typeface="Times New Roman" pitchFamily="18" charset="0"/>
              </a:rPr>
              <a:t>Demonstrate knowledge of how </a:t>
            </a:r>
            <a:r>
              <a:rPr lang="en-US" altLang="en-US" sz="2000" b="1" i="1" dirty="0" smtClean="0">
                <a:solidFill>
                  <a:srgbClr val="FF0000"/>
                </a:solidFill>
                <a:latin typeface="Times New Roman" pitchFamily="18" charset="0"/>
                <a:ea typeface="ＭＳ Ｐゴシック" pitchFamily="34" charset="-128"/>
                <a:cs typeface="Times New Roman" pitchFamily="18" charset="0"/>
              </a:rPr>
              <a:t>bio-molecule</a:t>
            </a:r>
            <a:r>
              <a:rPr lang="en-US" altLang="en-US" sz="2000" i="1" dirty="0" smtClean="0">
                <a:solidFill>
                  <a:srgbClr val="FF0000"/>
                </a:solidFill>
                <a:latin typeface="Times New Roman" pitchFamily="18" charset="0"/>
                <a:ea typeface="ＭＳ Ｐゴシック" pitchFamily="34" charset="-128"/>
                <a:cs typeface="Times New Roman" pitchFamily="18" charset="0"/>
              </a:rPr>
              <a:t>s</a:t>
            </a:r>
            <a:r>
              <a:rPr lang="en-US" altLang="en-US" sz="2000" i="1" dirty="0" smtClean="0">
                <a:latin typeface="Times New Roman" pitchFamily="18" charset="0"/>
                <a:ea typeface="ＭＳ Ｐゴシック" pitchFamily="34" charset="-128"/>
                <a:cs typeface="Times New Roman" pitchFamily="18" charset="0"/>
              </a:rPr>
              <a:t> contribute to the structure and function of cells.</a:t>
            </a:r>
          </a:p>
          <a:p>
            <a:pPr marL="457200" indent="-457200">
              <a:buFont typeface="Calibri" pitchFamily="34" charset="0"/>
              <a:buAutoNum type="arabicPeriod"/>
            </a:pPr>
            <a:r>
              <a:rPr lang="en-US" altLang="en-US" sz="2000" i="1" dirty="0" smtClean="0">
                <a:latin typeface="Times New Roman" pitchFamily="18" charset="0"/>
                <a:ea typeface="ＭＳ Ｐゴシック" pitchFamily="34" charset="-128"/>
                <a:cs typeface="Times New Roman" pitchFamily="18" charset="0"/>
              </a:rPr>
              <a:t>Apply understanding of principles of how </a:t>
            </a:r>
            <a:r>
              <a:rPr lang="en-US" altLang="en-US" sz="2000" b="1" i="1" dirty="0" smtClean="0">
                <a:solidFill>
                  <a:srgbClr val="FF0000"/>
                </a:solidFill>
                <a:latin typeface="Times New Roman" pitchFamily="18" charset="0"/>
                <a:ea typeface="ＭＳ Ｐゴシック" pitchFamily="34" charset="-128"/>
                <a:cs typeface="Times New Roman" pitchFamily="18" charset="0"/>
              </a:rPr>
              <a:t>molecular and cell assemblies, organs, and organisms </a:t>
            </a:r>
            <a:r>
              <a:rPr lang="en-US" altLang="en-US" sz="2000" i="1" dirty="0" smtClean="0">
                <a:solidFill>
                  <a:srgbClr val="000000"/>
                </a:solidFill>
                <a:latin typeface="Times New Roman" pitchFamily="18" charset="0"/>
                <a:ea typeface="ＭＳ Ｐゴシック" pitchFamily="34" charset="-128"/>
                <a:cs typeface="Times New Roman" pitchFamily="18" charset="0"/>
              </a:rPr>
              <a:t>develop </a:t>
            </a:r>
            <a:r>
              <a:rPr lang="en-US" altLang="en-US" sz="2000" b="1" i="1" dirty="0" smtClean="0">
                <a:solidFill>
                  <a:srgbClr val="FF0000"/>
                </a:solidFill>
                <a:latin typeface="Times New Roman" pitchFamily="18" charset="0"/>
                <a:ea typeface="ＭＳ Ｐゴシック" pitchFamily="34" charset="-128"/>
                <a:cs typeface="Times New Roman" pitchFamily="18" charset="0"/>
              </a:rPr>
              <a:t>structure </a:t>
            </a:r>
            <a:r>
              <a:rPr lang="en-US" altLang="en-US" sz="2000" i="1" dirty="0" smtClean="0">
                <a:solidFill>
                  <a:srgbClr val="000000"/>
                </a:solidFill>
                <a:latin typeface="Times New Roman" pitchFamily="18" charset="0"/>
                <a:ea typeface="ＭＳ Ｐゴシック" pitchFamily="34" charset="-128"/>
                <a:cs typeface="Times New Roman" pitchFamily="18" charset="0"/>
              </a:rPr>
              <a:t>and</a:t>
            </a:r>
            <a:r>
              <a:rPr lang="en-US" altLang="en-US" sz="2000" b="1" i="1" dirty="0" smtClean="0">
                <a:solidFill>
                  <a:srgbClr val="000000"/>
                </a:solidFill>
                <a:latin typeface="Times New Roman" pitchFamily="18" charset="0"/>
                <a:ea typeface="ＭＳ Ｐゴシック" pitchFamily="34" charset="-128"/>
                <a:cs typeface="Times New Roman" pitchFamily="18" charset="0"/>
              </a:rPr>
              <a:t> </a:t>
            </a:r>
            <a:r>
              <a:rPr lang="en-US" altLang="en-US" sz="2000" i="1" dirty="0" smtClean="0">
                <a:solidFill>
                  <a:srgbClr val="000000"/>
                </a:solidFill>
                <a:latin typeface="Times New Roman" pitchFamily="18" charset="0"/>
                <a:ea typeface="ＭＳ Ｐゴシック" pitchFamily="34" charset="-128"/>
                <a:cs typeface="Times New Roman" pitchFamily="18" charset="0"/>
              </a:rPr>
              <a:t>carry out </a:t>
            </a:r>
            <a:r>
              <a:rPr lang="en-US" altLang="en-US" sz="2000" b="1" i="1" dirty="0" smtClean="0">
                <a:solidFill>
                  <a:srgbClr val="FF0000"/>
                </a:solidFill>
                <a:latin typeface="Times New Roman" pitchFamily="18" charset="0"/>
                <a:ea typeface="ＭＳ Ｐゴシック" pitchFamily="34" charset="-128"/>
                <a:cs typeface="Times New Roman" pitchFamily="18" charset="0"/>
              </a:rPr>
              <a:t>function</a:t>
            </a:r>
            <a:r>
              <a:rPr lang="en-US" altLang="en-US" sz="2000" b="1" i="1" dirty="0" smtClean="0">
                <a:latin typeface="Times New Roman" pitchFamily="18" charset="0"/>
                <a:ea typeface="ＭＳ Ｐゴシック" pitchFamily="34" charset="-128"/>
                <a:cs typeface="Times New Roman" pitchFamily="18" charset="0"/>
              </a:rPr>
              <a:t>. </a:t>
            </a:r>
            <a:endParaRPr lang="en-US" altLang="en-US" sz="2000" b="1" dirty="0" smtClean="0">
              <a:latin typeface="Times New Roman" pitchFamily="18" charset="0"/>
              <a:ea typeface="ＭＳ Ｐゴシック" pitchFamily="34" charset="-128"/>
              <a:cs typeface="Times New Roman" pitchFamily="18" charset="0"/>
            </a:endParaRPr>
          </a:p>
          <a:p>
            <a:pPr marL="457200" indent="-457200">
              <a:buFont typeface="Calibri" pitchFamily="34" charset="0"/>
              <a:buAutoNum type="arabicPeriod"/>
            </a:pPr>
            <a:r>
              <a:rPr lang="en-US" altLang="en-US" sz="2000" i="1" dirty="0" smtClean="0">
                <a:latin typeface="Times New Roman" pitchFamily="18" charset="0"/>
                <a:ea typeface="ＭＳ Ｐゴシック" pitchFamily="34" charset="-128"/>
                <a:cs typeface="Times New Roman" pitchFamily="18" charset="0"/>
              </a:rPr>
              <a:t>Explain how </a:t>
            </a:r>
            <a:r>
              <a:rPr lang="en-US" altLang="en-US" sz="2000" b="1" i="1" dirty="0" smtClean="0">
                <a:solidFill>
                  <a:srgbClr val="FF0000"/>
                </a:solidFill>
                <a:latin typeface="Times New Roman" pitchFamily="18" charset="0"/>
                <a:ea typeface="ＭＳ Ｐゴシック" pitchFamily="34" charset="-128"/>
                <a:cs typeface="Times New Roman" pitchFamily="18" charset="0"/>
              </a:rPr>
              <a:t>organisms sense and control</a:t>
            </a:r>
            <a:r>
              <a:rPr lang="en-US" altLang="en-US" sz="2000" i="1" dirty="0" smtClean="0">
                <a:solidFill>
                  <a:srgbClr val="FF0000"/>
                </a:solidFill>
                <a:latin typeface="Times New Roman" pitchFamily="18" charset="0"/>
                <a:ea typeface="ＭＳ Ｐゴシック" pitchFamily="34" charset="-128"/>
                <a:cs typeface="Times New Roman" pitchFamily="18" charset="0"/>
              </a:rPr>
              <a:t> </a:t>
            </a:r>
            <a:r>
              <a:rPr lang="en-US" altLang="en-US" sz="2000" i="1" dirty="0" smtClean="0">
                <a:latin typeface="Times New Roman" pitchFamily="18" charset="0"/>
                <a:ea typeface="ＭＳ Ｐゴシック" pitchFamily="34" charset="-128"/>
                <a:cs typeface="Times New Roman" pitchFamily="18" charset="0"/>
              </a:rPr>
              <a:t>their internal environment and how they respond to external change. </a:t>
            </a:r>
            <a:endParaRPr lang="en-US" altLang="en-US" sz="2000" dirty="0" smtClean="0">
              <a:latin typeface="Times New Roman" pitchFamily="18" charset="0"/>
              <a:ea typeface="ＭＳ Ｐゴシック" pitchFamily="34" charset="-128"/>
              <a:cs typeface="Times New Roman" pitchFamily="18" charset="0"/>
            </a:endParaRPr>
          </a:p>
          <a:p>
            <a:pPr marL="457200" indent="-457200">
              <a:buFont typeface="Calibri" pitchFamily="34" charset="0"/>
              <a:buAutoNum type="arabicPeriod"/>
            </a:pPr>
            <a:r>
              <a:rPr lang="en-US" altLang="en-US" sz="2000" i="1" dirty="0" smtClean="0">
                <a:latin typeface="Times New Roman" pitchFamily="18" charset="0"/>
                <a:ea typeface="ＭＳ Ｐゴシック" pitchFamily="34" charset="-128"/>
                <a:cs typeface="Times New Roman" pitchFamily="18" charset="0"/>
              </a:rPr>
              <a:t>Demonstrate an understanding of </a:t>
            </a:r>
            <a:r>
              <a:rPr lang="en-US" altLang="en-US" sz="2000" i="1" dirty="0" smtClean="0">
                <a:solidFill>
                  <a:srgbClr val="000000"/>
                </a:solidFill>
                <a:latin typeface="Times New Roman" pitchFamily="18" charset="0"/>
                <a:ea typeface="ＭＳ Ｐゴシック" pitchFamily="34" charset="-128"/>
                <a:cs typeface="Times New Roman" pitchFamily="18" charset="0"/>
              </a:rPr>
              <a:t>how the</a:t>
            </a:r>
            <a:r>
              <a:rPr lang="en-US" altLang="en-US" sz="2000" b="1" i="1" dirty="0" smtClean="0">
                <a:solidFill>
                  <a:srgbClr val="000000"/>
                </a:solidFill>
                <a:latin typeface="Times New Roman" pitchFamily="18" charset="0"/>
                <a:ea typeface="ＭＳ Ｐゴシック" pitchFamily="34" charset="-128"/>
                <a:cs typeface="Times New Roman" pitchFamily="18" charset="0"/>
              </a:rPr>
              <a:t> </a:t>
            </a:r>
            <a:r>
              <a:rPr lang="en-US" altLang="en-US" sz="2000" b="1" i="1" dirty="0" smtClean="0">
                <a:solidFill>
                  <a:srgbClr val="FF0000"/>
                </a:solidFill>
                <a:latin typeface="Times New Roman" pitchFamily="18" charset="0"/>
                <a:ea typeface="ＭＳ Ｐゴシック" pitchFamily="34" charset="-128"/>
                <a:cs typeface="Times New Roman" pitchFamily="18" charset="0"/>
              </a:rPr>
              <a:t>organizing principle of evolution</a:t>
            </a:r>
            <a:r>
              <a:rPr lang="en-US" altLang="en-US" sz="2000" i="1" dirty="0" smtClean="0">
                <a:solidFill>
                  <a:srgbClr val="FF0000"/>
                </a:solidFill>
                <a:latin typeface="Times New Roman" pitchFamily="18" charset="0"/>
                <a:ea typeface="ＭＳ Ｐゴシック" pitchFamily="34" charset="-128"/>
                <a:cs typeface="Times New Roman" pitchFamily="18" charset="0"/>
              </a:rPr>
              <a:t> </a:t>
            </a:r>
            <a:r>
              <a:rPr lang="en-US" altLang="en-US" sz="2000" i="1" dirty="0" smtClean="0">
                <a:solidFill>
                  <a:srgbClr val="000000"/>
                </a:solidFill>
                <a:latin typeface="Times New Roman" pitchFamily="18" charset="0"/>
                <a:ea typeface="ＭＳ Ｐゴシック" pitchFamily="34" charset="-128"/>
                <a:cs typeface="Times New Roman" pitchFamily="18" charset="0"/>
              </a:rPr>
              <a:t>by natural selection</a:t>
            </a:r>
            <a:r>
              <a:rPr lang="en-US" altLang="en-US" sz="2000" i="1" dirty="0" smtClean="0">
                <a:latin typeface="Times New Roman" pitchFamily="18" charset="0"/>
                <a:ea typeface="ＭＳ Ｐゴシック" pitchFamily="34" charset="-128"/>
                <a:cs typeface="Times New Roman" pitchFamily="18" charset="0"/>
              </a:rPr>
              <a:t> explains the diversity of life on earth. </a:t>
            </a:r>
            <a:endParaRPr lang="en-US" altLang="en-US" sz="2000" dirty="0" smtClean="0">
              <a:latin typeface="Times New Roman" pitchFamily="18" charset="0"/>
              <a:ea typeface="ＭＳ Ｐゴシック" pitchFamily="34" charset="-128"/>
              <a:cs typeface="Times New Roman" pitchFamily="18" charset="0"/>
            </a:endParaRPr>
          </a:p>
          <a:p>
            <a:pPr marL="457200" indent="-457200">
              <a:buFont typeface="Calibri" pitchFamily="34" charset="0"/>
              <a:buAutoNum type="arabicPeriod"/>
            </a:pPr>
            <a:endParaRPr lang="en-US" altLang="en-US" sz="2000" dirty="0" smtClean="0">
              <a:ea typeface="ＭＳ Ｐゴシック" pitchFamily="34" charset="-128"/>
            </a:endParaRPr>
          </a:p>
          <a:p>
            <a:pPr marL="457200" indent="-457200" eaLnBrk="1" hangingPunct="1">
              <a:lnSpc>
                <a:spcPct val="80000"/>
              </a:lnSpc>
              <a:spcAft>
                <a:spcPts val="600"/>
              </a:spcAft>
              <a:buFont typeface="Calibri" pitchFamily="34" charset="0"/>
              <a:buAutoNum type="arabicPeriod"/>
            </a:pPr>
            <a:endParaRPr lang="en-US" altLang="en-US" sz="2000" dirty="0" smtClean="0">
              <a:ea typeface="ＭＳ Ｐゴシック" pitchFamily="34" charset="-128"/>
            </a:endParaRPr>
          </a:p>
          <a:p>
            <a:pPr marL="457200" indent="-457200">
              <a:buFont typeface="Calibri" pitchFamily="34" charset="0"/>
              <a:buAutoNum type="arabicPeriod"/>
            </a:pPr>
            <a:endParaRPr lang="en-US" altLang="en-US" sz="2000" dirty="0" smtClean="0">
              <a:ea typeface="ＭＳ Ｐゴシック" pitchFamily="34" charset="-128"/>
            </a:endParaRPr>
          </a:p>
          <a:p>
            <a:pPr marL="457200" indent="-457200">
              <a:buFont typeface="Calibri" pitchFamily="34" charset="0"/>
              <a:buAutoNum type="arabicPeriod"/>
            </a:pPr>
            <a:endParaRPr lang="en-US" altLang="en-US" sz="2000" dirty="0" smtClean="0">
              <a:ea typeface="ＭＳ Ｐゴシック" pitchFamily="34" charset="-128"/>
            </a:endParaRPr>
          </a:p>
          <a:p>
            <a:pPr marL="457200" indent="-457200">
              <a:buFont typeface="Calibri" pitchFamily="34" charset="0"/>
              <a:buAutoNum type="arabicPeriod"/>
            </a:pPr>
            <a:endParaRPr lang="en-US" altLang="en-US" sz="2000" dirty="0" smtClean="0">
              <a:ea typeface="ＭＳ Ｐゴシック" pitchFamily="34" charset="-128"/>
            </a:endParaRPr>
          </a:p>
          <a:p>
            <a:pPr marL="457200" indent="-457200" eaLnBrk="1" hangingPunct="1">
              <a:lnSpc>
                <a:spcPct val="80000"/>
              </a:lnSpc>
              <a:buFont typeface="Calibri" pitchFamily="34" charset="0"/>
              <a:buAutoNum type="arabicPeriod"/>
            </a:pPr>
            <a:endParaRPr lang="en-US" altLang="en-US" sz="2000" i="1" dirty="0" smtClean="0">
              <a:ea typeface="ＭＳ Ｐゴシック" pitchFamily="34" charset="-128"/>
            </a:endParaRPr>
          </a:p>
        </p:txBody>
      </p:sp>
    </p:spTree>
    <p:extLst>
      <p:ext uri="{BB962C8B-B14F-4D97-AF65-F5344CB8AC3E}">
        <p14:creationId xmlns:p14="http://schemas.microsoft.com/office/powerpoint/2010/main" val="20395439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60000"/>
                    <a:lumOff val="40000"/>
                  </a:schemeClr>
                </a:solidFill>
              </a:rPr>
              <a:t>Math and the SFFP E1</a:t>
            </a:r>
            <a:endParaRPr lang="en-US" dirty="0">
              <a:solidFill>
                <a:schemeClr val="tx1">
                  <a:lumMod val="60000"/>
                  <a:lumOff val="40000"/>
                </a:schemeClr>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a:t>Demonstrate quantitative numeracy and facility with the language </a:t>
            </a:r>
            <a:r>
              <a:rPr lang="en-US" dirty="0" smtClean="0"/>
              <a:t>of mathematics</a:t>
            </a:r>
          </a:p>
          <a:p>
            <a:pPr marL="514350" indent="-514350">
              <a:buFont typeface="+mj-lt"/>
              <a:buAutoNum type="arabicPeriod"/>
            </a:pPr>
            <a:r>
              <a:rPr lang="en-US" dirty="0"/>
              <a:t>Interpret data sets and communicate those interpretations using </a:t>
            </a:r>
            <a:r>
              <a:rPr lang="en-US" dirty="0" smtClean="0"/>
              <a:t>visual and </a:t>
            </a:r>
            <a:r>
              <a:rPr lang="en-US" dirty="0"/>
              <a:t>other appropriate tools</a:t>
            </a:r>
            <a:r>
              <a:rPr lang="en-US" dirty="0" smtClean="0"/>
              <a:t>.</a:t>
            </a:r>
          </a:p>
          <a:p>
            <a:pPr marL="514350" indent="-514350">
              <a:buFont typeface="+mj-lt"/>
              <a:buAutoNum type="arabicPeriod"/>
            </a:pPr>
            <a:r>
              <a:rPr lang="en-US" dirty="0"/>
              <a:t>Make statistical inferences from data sets</a:t>
            </a:r>
            <a:r>
              <a:rPr lang="en-US" dirty="0" smtClean="0"/>
              <a:t>.</a:t>
            </a:r>
          </a:p>
          <a:p>
            <a:pPr marL="514350" indent="-514350">
              <a:buFont typeface="+mj-lt"/>
              <a:buAutoNum type="arabicPeriod"/>
            </a:pPr>
            <a:r>
              <a:rPr lang="en-US" dirty="0"/>
              <a:t>Extract relevant information from large data sets</a:t>
            </a:r>
            <a:r>
              <a:rPr lang="en-US" dirty="0" smtClean="0"/>
              <a:t>.</a:t>
            </a:r>
          </a:p>
          <a:p>
            <a:pPr marL="514350" indent="-514350">
              <a:buFont typeface="+mj-lt"/>
              <a:buAutoNum type="arabicPeriod"/>
            </a:pPr>
            <a:r>
              <a:rPr lang="en-US" dirty="0"/>
              <a:t>Make inferences about natural phenomena using mathematical models.</a:t>
            </a:r>
          </a:p>
        </p:txBody>
      </p:sp>
      <p:sp>
        <p:nvSpPr>
          <p:cNvPr id="4" name="Slide Number Placeholder 3"/>
          <p:cNvSpPr>
            <a:spLocks noGrp="1"/>
          </p:cNvSpPr>
          <p:nvPr>
            <p:ph type="sldNum" sz="quarter" idx="4"/>
          </p:nvPr>
        </p:nvSpPr>
        <p:spPr/>
        <p:txBody>
          <a:bodyPr/>
          <a:lstStyle/>
          <a:p>
            <a:fld id="{51AC3CF6-25CD-4E75-9FFD-C5B9E43CD78B}" type="slidenum">
              <a:rPr lang="en-US" smtClean="0"/>
              <a:pPr/>
              <a:t>13</a:t>
            </a:fld>
            <a:endParaRPr lang="en-US" dirty="0"/>
          </a:p>
        </p:txBody>
      </p:sp>
    </p:spTree>
    <p:extLst>
      <p:ext uri="{BB962C8B-B14F-4D97-AF65-F5344CB8AC3E}">
        <p14:creationId xmlns:p14="http://schemas.microsoft.com/office/powerpoint/2010/main" val="2710243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13657" y="116114"/>
            <a:ext cx="8226425" cy="573314"/>
          </a:xfrm>
          <a:gradFill flip="none" rotWithShape="1">
            <a:gsLst>
              <a:gs pos="0">
                <a:srgbClr val="004080"/>
              </a:gs>
              <a:gs pos="100000">
                <a:schemeClr val="accent1">
                  <a:tint val="50000"/>
                  <a:shade val="100000"/>
                  <a:satMod val="350000"/>
                </a:schemeClr>
              </a:gs>
            </a:gsLst>
            <a:lin ang="16320000" scaled="0"/>
            <a:tileRect/>
          </a:gradFill>
          <a:ln>
            <a:miter lim="800000"/>
            <a:headEnd/>
            <a:tailEnd/>
          </a:ln>
          <a:extLst/>
        </p:spPr>
        <p:txBody>
          <a:bodyPr/>
          <a:lstStyle/>
          <a:p>
            <a:pPr eaLnBrk="1" hangingPunct="1">
              <a:defRPr/>
            </a:pPr>
            <a:r>
              <a:rPr lang="en-US" sz="2800" dirty="0">
                <a:ln>
                  <a:solidFill>
                    <a:schemeClr val="bg1"/>
                  </a:solidFill>
                </a:ln>
                <a:solidFill>
                  <a:srgbClr val="FFFFFF"/>
                </a:solidFill>
                <a:effectLst>
                  <a:outerShdw blurRad="50800" dist="38100" dir="2700000" algn="tl" rotWithShape="0">
                    <a:srgbClr val="000000">
                      <a:alpha val="43000"/>
                    </a:srgbClr>
                  </a:outerShdw>
                </a:effectLst>
              </a:rPr>
              <a:t>Entering </a:t>
            </a:r>
            <a:r>
              <a:rPr lang="en-US" sz="2800" dirty="0" smtClean="0">
                <a:ln>
                  <a:solidFill>
                    <a:schemeClr val="bg1"/>
                  </a:solidFill>
                </a:ln>
                <a:solidFill>
                  <a:srgbClr val="FFFFFF"/>
                </a:solidFill>
                <a:effectLst>
                  <a:outerShdw blurRad="50800" dist="38100" dir="2700000" algn="tl" rotWithShape="0">
                    <a:srgbClr val="000000">
                      <a:alpha val="43000"/>
                    </a:srgbClr>
                  </a:outerShdw>
                </a:effectLst>
              </a:rPr>
              <a:t>Med </a:t>
            </a:r>
            <a:r>
              <a:rPr lang="en-US" sz="2800" dirty="0">
                <a:ln>
                  <a:solidFill>
                    <a:schemeClr val="bg1"/>
                  </a:solidFill>
                </a:ln>
                <a:solidFill>
                  <a:srgbClr val="FFFFFF"/>
                </a:solidFill>
                <a:effectLst>
                  <a:outerShdw blurRad="50800" dist="38100" dir="2700000" algn="tl" rotWithShape="0">
                    <a:srgbClr val="000000">
                      <a:alpha val="43000"/>
                    </a:srgbClr>
                  </a:outerShdw>
                </a:effectLst>
              </a:rPr>
              <a:t>Student </a:t>
            </a:r>
            <a:r>
              <a:rPr lang="en-US" sz="2800" dirty="0" smtClean="0">
                <a:ln>
                  <a:solidFill>
                    <a:schemeClr val="bg1"/>
                  </a:solidFill>
                </a:ln>
                <a:solidFill>
                  <a:srgbClr val="FFFFFF"/>
                </a:solidFill>
                <a:effectLst>
                  <a:outerShdw blurRad="50800" dist="38100" dir="2700000" algn="tl" rotWithShape="0">
                    <a:srgbClr val="000000">
                      <a:alpha val="43000"/>
                    </a:srgbClr>
                  </a:outerShdw>
                </a:effectLst>
              </a:rPr>
              <a:t>Competencies </a:t>
            </a:r>
            <a:endParaRPr lang="en-US" sz="2800" dirty="0">
              <a:ln>
                <a:solidFill>
                  <a:schemeClr val="bg1"/>
                </a:solidFill>
              </a:ln>
              <a:solidFill>
                <a:srgbClr val="FFFFFF"/>
              </a:solidFill>
              <a:effectLst>
                <a:outerShdw blurRad="50800" dist="38100" dir="2700000" algn="tl" rotWithShape="0">
                  <a:srgbClr val="000000">
                    <a:alpha val="43000"/>
                  </a:srgbClr>
                </a:outerShdw>
              </a:effectLst>
            </a:endParaRPr>
          </a:p>
        </p:txBody>
      </p:sp>
      <p:sp>
        <p:nvSpPr>
          <p:cNvPr id="15363" name="Rectangle 3"/>
          <p:cNvSpPr>
            <a:spLocks noGrp="1" noChangeArrowheads="1"/>
          </p:cNvSpPr>
          <p:nvPr>
            <p:ph idx="1"/>
          </p:nvPr>
        </p:nvSpPr>
        <p:spPr>
          <a:xfrm>
            <a:off x="304800" y="714831"/>
            <a:ext cx="8610600" cy="5090884"/>
          </a:xfrm>
        </p:spPr>
        <p:txBody>
          <a:bodyPr/>
          <a:lstStyle/>
          <a:p>
            <a:pPr eaLnBrk="1" hangingPunct="1">
              <a:lnSpc>
                <a:spcPct val="80000"/>
              </a:lnSpc>
              <a:spcAft>
                <a:spcPts val="600"/>
              </a:spcAft>
            </a:pPr>
            <a:r>
              <a:rPr lang="en-US" altLang="en-US" sz="2400" b="1" i="1" dirty="0" smtClean="0">
                <a:solidFill>
                  <a:srgbClr val="400080"/>
                </a:solidFill>
                <a:latin typeface="Times New Roman" pitchFamily="18" charset="0"/>
                <a:ea typeface="ＭＳ Ｐゴシック" pitchFamily="34" charset="-128"/>
                <a:cs typeface="Times New Roman" pitchFamily="18" charset="0"/>
              </a:rPr>
              <a:t>Competency E1.  </a:t>
            </a:r>
            <a:r>
              <a:rPr lang="en-US" altLang="en-US" sz="2400" i="1" dirty="0" smtClean="0">
                <a:solidFill>
                  <a:srgbClr val="400080"/>
                </a:solidFill>
                <a:latin typeface="Times New Roman" pitchFamily="18" charset="0"/>
                <a:ea typeface="ＭＳ Ｐゴシック" pitchFamily="34" charset="-128"/>
                <a:cs typeface="Times New Roman" pitchFamily="18" charset="0"/>
              </a:rPr>
              <a:t>Apply quantitative reasoning and appropriate mathematics to describe or explain phenomena in the natural world.</a:t>
            </a:r>
          </a:p>
          <a:p>
            <a:pPr eaLnBrk="1" hangingPunct="1">
              <a:lnSpc>
                <a:spcPct val="80000"/>
              </a:lnSpc>
              <a:spcAft>
                <a:spcPts val="600"/>
              </a:spcAft>
            </a:pPr>
            <a:r>
              <a:rPr lang="en-US" altLang="en-US" sz="2400" b="1" dirty="0" smtClean="0">
                <a:latin typeface="Times New Roman" pitchFamily="18" charset="0"/>
                <a:ea typeface="ＭＳ Ｐゴシック" pitchFamily="34" charset="-128"/>
                <a:cs typeface="Times New Roman" pitchFamily="18" charset="0"/>
              </a:rPr>
              <a:t>Learning Objectives:</a:t>
            </a:r>
            <a:endParaRPr lang="en-US" altLang="en-US" sz="2400" i="1" dirty="0" smtClean="0">
              <a:latin typeface="Times New Roman" pitchFamily="18" charset="0"/>
              <a:ea typeface="ＭＳ Ｐゴシック" pitchFamily="34" charset="-128"/>
              <a:cs typeface="Times New Roman" pitchFamily="18" charset="0"/>
            </a:endParaRPr>
          </a:p>
          <a:p>
            <a:pPr lvl="1">
              <a:buFont typeface="Arial" charset="0"/>
              <a:buNone/>
            </a:pPr>
            <a:r>
              <a:rPr lang="en-US" altLang="en-US" sz="2400" dirty="0" smtClean="0">
                <a:latin typeface="Times New Roman" pitchFamily="18" charset="0"/>
                <a:ea typeface="ＭＳ Ｐゴシック" pitchFamily="34" charset="-128"/>
                <a:cs typeface="Times New Roman" pitchFamily="18" charset="0"/>
              </a:rPr>
              <a:t>5. Make inferences about natural phenomena using mathematical models.</a:t>
            </a:r>
            <a:endParaRPr lang="en-US" altLang="en-US" sz="1800" dirty="0" smtClean="0">
              <a:latin typeface="Times New Roman" pitchFamily="18" charset="0"/>
              <a:ea typeface="ＭＳ Ｐゴシック" pitchFamily="34" charset="-128"/>
              <a:cs typeface="Times New Roman" pitchFamily="18" charset="0"/>
            </a:endParaRPr>
          </a:p>
          <a:p>
            <a:pPr marL="114300" lvl="1" indent="0">
              <a:buNone/>
            </a:pPr>
            <a:r>
              <a:rPr lang="en-US" altLang="en-US" sz="2400" dirty="0" smtClean="0">
                <a:solidFill>
                  <a:srgbClr val="FF0000"/>
                </a:solidFill>
                <a:latin typeface="Times New Roman" pitchFamily="18" charset="0"/>
                <a:ea typeface="ＭＳ Ｐゴシック" pitchFamily="34" charset="-128"/>
                <a:cs typeface="Times New Roman" pitchFamily="18" charset="0"/>
              </a:rPr>
              <a:t>Examples:</a:t>
            </a:r>
          </a:p>
          <a:p>
            <a:r>
              <a:rPr lang="en-US" altLang="en-US" sz="2400" dirty="0" smtClean="0">
                <a:latin typeface="Times New Roman" pitchFamily="18" charset="0"/>
                <a:ea typeface="ＭＳ Ｐゴシック" pitchFamily="34" charset="-128"/>
                <a:cs typeface="Times New Roman" pitchFamily="18" charset="0"/>
              </a:rPr>
              <a:t>Describe the basic characteristics of models (e.g., multiplicative vs. additive).</a:t>
            </a:r>
          </a:p>
          <a:p>
            <a:r>
              <a:rPr lang="en-US" altLang="en-US" sz="2400" dirty="0" smtClean="0">
                <a:latin typeface="Times New Roman" pitchFamily="18" charset="0"/>
                <a:ea typeface="ＭＳ Ｐゴシック" pitchFamily="34" charset="-128"/>
                <a:cs typeface="Times New Roman" pitchFamily="18" charset="0"/>
              </a:rPr>
              <a:t>Predict short- and long-term growth of populations (e.g., bacteria in culture).</a:t>
            </a:r>
          </a:p>
          <a:p>
            <a:r>
              <a:rPr lang="en-US" altLang="en-US" sz="2400" dirty="0" smtClean="0">
                <a:latin typeface="Times New Roman" pitchFamily="18" charset="0"/>
                <a:ea typeface="ＭＳ Ｐゴシック" pitchFamily="34" charset="-128"/>
                <a:cs typeface="Times New Roman" pitchFamily="18" charset="0"/>
              </a:rPr>
              <a:t>Distinguish the role of indeterminacy in natural phenomena and the impact of stochastic factors (e.g., radioactive decay) from the role of deterministic processes. </a:t>
            </a:r>
            <a:endParaRPr lang="en-US" altLang="en-US" sz="3600" dirty="0" smtClean="0">
              <a:latin typeface="Times New Roman" pitchFamily="18" charset="0"/>
              <a:ea typeface="ＭＳ Ｐゴシック" pitchFamily="34" charset="-128"/>
              <a:cs typeface="Times New Roman" pitchFamily="18" charset="0"/>
            </a:endParaRPr>
          </a:p>
          <a:p>
            <a:pPr eaLnBrk="1" hangingPunct="1">
              <a:lnSpc>
                <a:spcPct val="80000"/>
              </a:lnSpc>
            </a:pPr>
            <a:endParaRPr lang="en-US" altLang="en-US" sz="3600" i="1" dirty="0" smtClean="0">
              <a:ea typeface="ＭＳ Ｐゴシック" pitchFamily="34" charset="-128"/>
            </a:endParaRPr>
          </a:p>
        </p:txBody>
      </p:sp>
    </p:spTree>
    <p:extLst>
      <p:ext uri="{BB962C8B-B14F-4D97-AF65-F5344CB8AC3E}">
        <p14:creationId xmlns:p14="http://schemas.microsoft.com/office/powerpoint/2010/main" val="13529308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128844"/>
            <a:ext cx="8386762" cy="620712"/>
          </a:xfrm>
        </p:spPr>
        <p:txBody>
          <a:bodyPr/>
          <a:lstStyle/>
          <a:p>
            <a:pPr algn="ctr"/>
            <a:r>
              <a:rPr lang="en-US" dirty="0" smtClean="0">
                <a:solidFill>
                  <a:schemeClr val="tx1">
                    <a:lumMod val="60000"/>
                    <a:lumOff val="40000"/>
                  </a:schemeClr>
                </a:solidFill>
              </a:rPr>
              <a:t>Math and the SFFP E1</a:t>
            </a:r>
            <a:endParaRPr lang="en-US" dirty="0">
              <a:solidFill>
                <a:schemeClr val="tx1">
                  <a:lumMod val="60000"/>
                  <a:lumOff val="40000"/>
                </a:schemeClr>
              </a:solidFill>
            </a:endParaRPr>
          </a:p>
        </p:txBody>
      </p:sp>
      <p:sp>
        <p:nvSpPr>
          <p:cNvPr id="3" name="Content Placeholder 2"/>
          <p:cNvSpPr>
            <a:spLocks noGrp="1"/>
          </p:cNvSpPr>
          <p:nvPr>
            <p:ph idx="1"/>
          </p:nvPr>
        </p:nvSpPr>
        <p:spPr>
          <a:xfrm>
            <a:off x="232228" y="759765"/>
            <a:ext cx="8606971" cy="4767262"/>
          </a:xfrm>
        </p:spPr>
        <p:txBody>
          <a:bodyPr/>
          <a:lstStyle/>
          <a:p>
            <a:r>
              <a:rPr lang="en-US" dirty="0" smtClean="0"/>
              <a:t>6. Apply </a:t>
            </a:r>
            <a:r>
              <a:rPr lang="en-US" dirty="0"/>
              <a:t>algorithmic approaches and principles of logic (including </a:t>
            </a:r>
            <a:r>
              <a:rPr lang="en-US" dirty="0" smtClean="0"/>
              <a:t>the distinction </a:t>
            </a:r>
            <a:r>
              <a:rPr lang="en-US" dirty="0"/>
              <a:t>between cause/effect and association) to problem solving</a:t>
            </a:r>
            <a:r>
              <a:rPr lang="en-US" dirty="0" smtClean="0"/>
              <a:t>.</a:t>
            </a:r>
          </a:p>
          <a:p>
            <a:r>
              <a:rPr lang="en-US" dirty="0" smtClean="0"/>
              <a:t>7. Quantify </a:t>
            </a:r>
            <a:r>
              <a:rPr lang="en-US" dirty="0"/>
              <a:t>and interpret changes in dynamical systems</a:t>
            </a:r>
            <a:r>
              <a:rPr lang="en-US" dirty="0" smtClean="0"/>
              <a:t>.</a:t>
            </a:r>
          </a:p>
          <a:p>
            <a:r>
              <a:rPr lang="en-US" sz="2400" dirty="0" smtClean="0"/>
              <a:t>Examples of dynamical systems:</a:t>
            </a:r>
            <a:endParaRPr lang="en-US" sz="2400" dirty="0"/>
          </a:p>
          <a:p>
            <a:r>
              <a:rPr lang="en-US" sz="2400" dirty="0"/>
              <a:t>• Describe population growth using the language of exponents </a:t>
            </a:r>
            <a:r>
              <a:rPr lang="en-US" sz="2400" dirty="0" smtClean="0"/>
              <a:t>and of </a:t>
            </a:r>
            <a:r>
              <a:rPr lang="en-US" sz="2400" dirty="0"/>
              <a:t>differential calculus.</a:t>
            </a:r>
          </a:p>
          <a:p>
            <a:r>
              <a:rPr lang="en-US" sz="2400" dirty="0"/>
              <a:t>• Explain homeostasis in terms of positive or negative feedback.</a:t>
            </a:r>
          </a:p>
          <a:p>
            <a:r>
              <a:rPr lang="en-US" sz="2400" dirty="0"/>
              <a:t>• Calculate return on investment under varying interest rates </a:t>
            </a:r>
            <a:r>
              <a:rPr lang="en-US" sz="2400" dirty="0" smtClean="0"/>
              <a:t>by utilizing </a:t>
            </a:r>
            <a:r>
              <a:rPr lang="en-US" sz="2400" dirty="0"/>
              <a:t>appropriate mathematical tools.</a:t>
            </a:r>
          </a:p>
        </p:txBody>
      </p:sp>
      <p:sp>
        <p:nvSpPr>
          <p:cNvPr id="4" name="Slide Number Placeholder 3"/>
          <p:cNvSpPr>
            <a:spLocks noGrp="1"/>
          </p:cNvSpPr>
          <p:nvPr>
            <p:ph type="sldNum" sz="quarter" idx="4"/>
          </p:nvPr>
        </p:nvSpPr>
        <p:spPr/>
        <p:txBody>
          <a:bodyPr/>
          <a:lstStyle/>
          <a:p>
            <a:fld id="{51AC3CF6-25CD-4E75-9FFD-C5B9E43CD78B}" type="slidenum">
              <a:rPr lang="en-US" smtClean="0"/>
              <a:pPr/>
              <a:t>15</a:t>
            </a:fld>
            <a:endParaRPr lang="en-US" dirty="0"/>
          </a:p>
        </p:txBody>
      </p:sp>
    </p:spTree>
    <p:extLst>
      <p:ext uri="{BB962C8B-B14F-4D97-AF65-F5344CB8AC3E}">
        <p14:creationId xmlns:p14="http://schemas.microsoft.com/office/powerpoint/2010/main" val="30050603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2685" y="130628"/>
            <a:ext cx="8226425" cy="417286"/>
          </a:xfrm>
          <a:gradFill flip="none" rotWithShape="1">
            <a:gsLst>
              <a:gs pos="0">
                <a:srgbClr val="004080"/>
              </a:gs>
              <a:gs pos="100000">
                <a:schemeClr val="accent1">
                  <a:tint val="50000"/>
                  <a:shade val="100000"/>
                  <a:satMod val="350000"/>
                </a:schemeClr>
              </a:gs>
            </a:gsLst>
            <a:lin ang="16320000" scaled="0"/>
            <a:tileRect/>
          </a:gradFill>
          <a:ln>
            <a:miter lim="800000"/>
            <a:headEnd/>
            <a:tailEnd/>
          </a:ln>
          <a:extLst/>
        </p:spPr>
        <p:txBody>
          <a:bodyPr/>
          <a:lstStyle/>
          <a:p>
            <a:pPr eaLnBrk="1" hangingPunct="1">
              <a:defRPr/>
            </a:pPr>
            <a:r>
              <a:rPr lang="en-US" sz="2800" dirty="0">
                <a:ln>
                  <a:solidFill>
                    <a:schemeClr val="bg1"/>
                  </a:solidFill>
                </a:ln>
                <a:solidFill>
                  <a:srgbClr val="FFFFFF"/>
                </a:solidFill>
                <a:effectLst>
                  <a:outerShdw blurRad="50800" dist="38100" dir="2700000" algn="tl" rotWithShape="0">
                    <a:srgbClr val="000000">
                      <a:alpha val="43000"/>
                    </a:srgbClr>
                  </a:outerShdw>
                </a:effectLst>
              </a:rPr>
              <a:t>Entering </a:t>
            </a:r>
            <a:r>
              <a:rPr lang="en-US" sz="2800" dirty="0" smtClean="0">
                <a:ln>
                  <a:solidFill>
                    <a:schemeClr val="bg1"/>
                  </a:solidFill>
                </a:ln>
                <a:solidFill>
                  <a:srgbClr val="FFFFFF"/>
                </a:solidFill>
                <a:effectLst>
                  <a:outerShdw blurRad="50800" dist="38100" dir="2700000" algn="tl" rotWithShape="0">
                    <a:srgbClr val="000000">
                      <a:alpha val="43000"/>
                    </a:srgbClr>
                  </a:outerShdw>
                </a:effectLst>
              </a:rPr>
              <a:t>Med </a:t>
            </a:r>
            <a:r>
              <a:rPr lang="en-US" sz="2800" dirty="0">
                <a:ln>
                  <a:solidFill>
                    <a:schemeClr val="bg1"/>
                  </a:solidFill>
                </a:ln>
                <a:solidFill>
                  <a:srgbClr val="FFFFFF"/>
                </a:solidFill>
                <a:effectLst>
                  <a:outerShdw blurRad="50800" dist="38100" dir="2700000" algn="tl" rotWithShape="0">
                    <a:srgbClr val="000000">
                      <a:alpha val="43000"/>
                    </a:srgbClr>
                  </a:outerShdw>
                </a:effectLst>
              </a:rPr>
              <a:t>Student </a:t>
            </a:r>
            <a:r>
              <a:rPr lang="en-US" sz="2800" dirty="0" smtClean="0">
                <a:ln>
                  <a:solidFill>
                    <a:schemeClr val="bg1"/>
                  </a:solidFill>
                </a:ln>
                <a:solidFill>
                  <a:srgbClr val="FFFFFF"/>
                </a:solidFill>
                <a:effectLst>
                  <a:outerShdw blurRad="50800" dist="38100" dir="2700000" algn="tl" rotWithShape="0">
                    <a:srgbClr val="000000">
                      <a:alpha val="43000"/>
                    </a:srgbClr>
                  </a:outerShdw>
                </a:effectLst>
              </a:rPr>
              <a:t>Competencies </a:t>
            </a:r>
            <a:endParaRPr lang="en-US" sz="2800" dirty="0">
              <a:ln>
                <a:solidFill>
                  <a:schemeClr val="bg1"/>
                </a:solidFill>
              </a:ln>
              <a:solidFill>
                <a:srgbClr val="FFFFFF"/>
              </a:solidFill>
              <a:effectLst>
                <a:outerShdw blurRad="50800" dist="38100" dir="2700000" algn="tl" rotWithShape="0">
                  <a:srgbClr val="000000">
                    <a:alpha val="43000"/>
                  </a:srgbClr>
                </a:outerShdw>
              </a:effectLst>
            </a:endParaRPr>
          </a:p>
        </p:txBody>
      </p:sp>
      <p:sp>
        <p:nvSpPr>
          <p:cNvPr id="18435" name="Rectangle 3"/>
          <p:cNvSpPr>
            <a:spLocks noGrp="1" noChangeArrowheads="1"/>
          </p:cNvSpPr>
          <p:nvPr>
            <p:ph idx="1"/>
          </p:nvPr>
        </p:nvSpPr>
        <p:spPr>
          <a:xfrm>
            <a:off x="275770" y="645886"/>
            <a:ext cx="8563429" cy="5791200"/>
          </a:xfrm>
        </p:spPr>
        <p:txBody>
          <a:bodyPr/>
          <a:lstStyle/>
          <a:p>
            <a:pPr eaLnBrk="1" hangingPunct="1">
              <a:lnSpc>
                <a:spcPct val="80000"/>
              </a:lnSpc>
              <a:spcAft>
                <a:spcPts val="600"/>
              </a:spcAft>
            </a:pPr>
            <a:r>
              <a:rPr lang="en-US" altLang="en-US" sz="2400" b="1" i="1" dirty="0" smtClean="0">
                <a:latin typeface="Times New Roman" pitchFamily="18" charset="0"/>
                <a:ea typeface="ＭＳ Ｐゴシック" pitchFamily="34" charset="-128"/>
                <a:cs typeface="Times New Roman" pitchFamily="18" charset="0"/>
              </a:rPr>
              <a:t>Competency E3. </a:t>
            </a:r>
            <a:r>
              <a:rPr lang="en-US" altLang="en-US" sz="2400" i="1" dirty="0" smtClean="0">
                <a:latin typeface="Times New Roman" pitchFamily="18" charset="0"/>
                <a:ea typeface="ＭＳ Ｐゴシック" pitchFamily="34" charset="-128"/>
                <a:cs typeface="Times New Roman" pitchFamily="18" charset="0"/>
              </a:rPr>
              <a:t>Demonstrate knowledge of basic </a:t>
            </a:r>
            <a:r>
              <a:rPr lang="en-US" altLang="en-US" sz="2400" i="1" dirty="0" smtClean="0">
                <a:solidFill>
                  <a:srgbClr val="FF0000"/>
                </a:solidFill>
                <a:latin typeface="Times New Roman" pitchFamily="18" charset="0"/>
                <a:ea typeface="ＭＳ Ｐゴシック" pitchFamily="34" charset="-128"/>
                <a:cs typeface="Times New Roman" pitchFamily="18" charset="0"/>
              </a:rPr>
              <a:t>physical principles </a:t>
            </a:r>
            <a:r>
              <a:rPr lang="en-US" altLang="en-US" sz="2400" i="1" dirty="0" smtClean="0">
                <a:solidFill>
                  <a:srgbClr val="5D5DD7"/>
                </a:solidFill>
                <a:latin typeface="Times New Roman" pitchFamily="18" charset="0"/>
                <a:ea typeface="ＭＳ Ｐゴシック" pitchFamily="34" charset="-128"/>
                <a:cs typeface="Times New Roman" pitchFamily="18" charset="0"/>
              </a:rPr>
              <a:t>and</a:t>
            </a:r>
            <a:r>
              <a:rPr lang="en-US" altLang="en-US" sz="2400" i="1" dirty="0" smtClean="0">
                <a:latin typeface="Times New Roman" pitchFamily="18" charset="0"/>
                <a:ea typeface="ＭＳ Ｐゴシック" pitchFamily="34" charset="-128"/>
                <a:cs typeface="Times New Roman" pitchFamily="18" charset="0"/>
              </a:rPr>
              <a:t> their </a:t>
            </a:r>
            <a:r>
              <a:rPr lang="en-US" altLang="en-US" sz="2400" i="1" dirty="0" smtClean="0">
                <a:solidFill>
                  <a:srgbClr val="FF0000"/>
                </a:solidFill>
                <a:latin typeface="Times New Roman" pitchFamily="18" charset="0"/>
                <a:ea typeface="ＭＳ Ｐゴシック" pitchFamily="34" charset="-128"/>
                <a:cs typeface="Times New Roman" pitchFamily="18" charset="0"/>
              </a:rPr>
              <a:t>applications to the understanding of living systems</a:t>
            </a:r>
            <a:r>
              <a:rPr lang="en-US" altLang="en-US" sz="2400" dirty="0" smtClean="0">
                <a:solidFill>
                  <a:srgbClr val="FF0000"/>
                </a:solidFill>
                <a:latin typeface="Times New Roman" pitchFamily="18" charset="0"/>
                <a:ea typeface="ＭＳ Ｐゴシック" pitchFamily="34" charset="-128"/>
                <a:cs typeface="Times New Roman" pitchFamily="18" charset="0"/>
              </a:rPr>
              <a:t> </a:t>
            </a:r>
            <a:endParaRPr lang="en-US" altLang="en-US" sz="2400" i="1" dirty="0" smtClean="0">
              <a:solidFill>
                <a:srgbClr val="FF0000"/>
              </a:solidFill>
              <a:latin typeface="Times New Roman" pitchFamily="18" charset="0"/>
              <a:ea typeface="ＭＳ Ｐゴシック" pitchFamily="34" charset="-128"/>
              <a:cs typeface="Times New Roman" pitchFamily="18" charset="0"/>
            </a:endParaRPr>
          </a:p>
          <a:p>
            <a:pPr eaLnBrk="1" hangingPunct="1">
              <a:lnSpc>
                <a:spcPct val="80000"/>
              </a:lnSpc>
              <a:spcAft>
                <a:spcPts val="600"/>
              </a:spcAft>
              <a:buFont typeface="Arial" charset="0"/>
              <a:buNone/>
            </a:pPr>
            <a:r>
              <a:rPr lang="en-US" altLang="en-US" sz="2000" b="1" dirty="0" smtClean="0">
                <a:latin typeface="Times New Roman" pitchFamily="18" charset="0"/>
                <a:ea typeface="ＭＳ Ｐゴシック" pitchFamily="34" charset="-128"/>
                <a:cs typeface="Times New Roman" pitchFamily="18" charset="0"/>
              </a:rPr>
              <a:t>Learning Objectives:</a:t>
            </a:r>
            <a:endParaRPr lang="en-US" altLang="en-US" sz="2000" i="1" dirty="0" smtClean="0">
              <a:latin typeface="Times New Roman" pitchFamily="18" charset="0"/>
              <a:ea typeface="ＭＳ Ｐゴシック" pitchFamily="34" charset="-128"/>
              <a:cs typeface="Times New Roman" pitchFamily="18" charset="0"/>
            </a:endParaRPr>
          </a:p>
          <a:p>
            <a:pPr>
              <a:buFont typeface="Calibri" pitchFamily="34" charset="0"/>
              <a:buAutoNum type="arabicPeriod"/>
            </a:pPr>
            <a:r>
              <a:rPr lang="en-US" altLang="en-US" sz="2000" dirty="0" smtClean="0">
                <a:latin typeface="Times New Roman" pitchFamily="18" charset="0"/>
                <a:ea typeface="ＭＳ Ｐゴシック" pitchFamily="34" charset="-128"/>
                <a:cs typeface="Times New Roman" pitchFamily="18" charset="0"/>
              </a:rPr>
              <a:t>Demonstrate understanding of </a:t>
            </a:r>
            <a:r>
              <a:rPr lang="en-US" altLang="en-US" sz="2000" dirty="0" smtClean="0">
                <a:solidFill>
                  <a:srgbClr val="FF0000"/>
                </a:solidFill>
                <a:latin typeface="Times New Roman" pitchFamily="18" charset="0"/>
                <a:ea typeface="ＭＳ Ｐゴシック" pitchFamily="34" charset="-128"/>
                <a:cs typeface="Times New Roman" pitchFamily="18" charset="0"/>
              </a:rPr>
              <a:t>mechanics </a:t>
            </a:r>
            <a:r>
              <a:rPr lang="en-US" altLang="en-US" sz="2000" dirty="0" smtClean="0">
                <a:latin typeface="Times New Roman" pitchFamily="18" charset="0"/>
                <a:ea typeface="ＭＳ Ｐゴシック" pitchFamily="34" charset="-128"/>
                <a:cs typeface="Times New Roman" pitchFamily="18" charset="0"/>
              </a:rPr>
              <a:t>as applied to human and diagnostic systems.</a:t>
            </a:r>
          </a:p>
          <a:p>
            <a:pPr>
              <a:buFont typeface="Calibri" pitchFamily="34" charset="0"/>
              <a:buAutoNum type="arabicPeriod"/>
            </a:pPr>
            <a:r>
              <a:rPr lang="en-US" altLang="en-US" sz="2000" dirty="0" smtClean="0">
                <a:latin typeface="Times New Roman" pitchFamily="18" charset="0"/>
                <a:ea typeface="ＭＳ Ｐゴシック" pitchFamily="34" charset="-128"/>
                <a:cs typeface="Times New Roman" pitchFamily="18" charset="0"/>
              </a:rPr>
              <a:t>Demonstrate knowledge of the principles of </a:t>
            </a:r>
            <a:r>
              <a:rPr lang="en-US" altLang="en-US" sz="2000" dirty="0" smtClean="0">
                <a:solidFill>
                  <a:srgbClr val="FF0000"/>
                </a:solidFill>
                <a:latin typeface="Times New Roman" pitchFamily="18" charset="0"/>
                <a:ea typeface="ＭＳ Ｐゴシック" pitchFamily="34" charset="-128"/>
                <a:cs typeface="Times New Roman" pitchFamily="18" charset="0"/>
              </a:rPr>
              <a:t>electricity and magnetism </a:t>
            </a:r>
            <a:r>
              <a:rPr lang="en-US" altLang="en-US" sz="2000" dirty="0" smtClean="0">
                <a:latin typeface="Times New Roman" pitchFamily="18" charset="0"/>
                <a:ea typeface="ＭＳ Ｐゴシック" pitchFamily="34" charset="-128"/>
                <a:cs typeface="Times New Roman" pitchFamily="18" charset="0"/>
              </a:rPr>
              <a:t>(e.g., charge, current flow, resistance, capacitance, potential, and magnetic fields).</a:t>
            </a:r>
          </a:p>
          <a:p>
            <a:pPr>
              <a:buFont typeface="Calibri" pitchFamily="34" charset="0"/>
              <a:buAutoNum type="arabicPeriod"/>
            </a:pPr>
            <a:r>
              <a:rPr lang="en-US" altLang="en-US" sz="2000" dirty="0" smtClean="0">
                <a:latin typeface="Times New Roman" pitchFamily="18" charset="0"/>
                <a:ea typeface="ＭＳ Ｐゴシック" pitchFamily="34" charset="-128"/>
                <a:cs typeface="Times New Roman" pitchFamily="18" charset="0"/>
              </a:rPr>
              <a:t>Demonstrate knowledge of </a:t>
            </a:r>
            <a:r>
              <a:rPr lang="en-US" altLang="en-US" sz="2000" dirty="0" smtClean="0">
                <a:solidFill>
                  <a:srgbClr val="FF0000"/>
                </a:solidFill>
                <a:latin typeface="Times New Roman" pitchFamily="18" charset="0"/>
                <a:ea typeface="ＭＳ Ｐゴシック" pitchFamily="34" charset="-128"/>
                <a:cs typeface="Times New Roman" pitchFamily="18" charset="0"/>
              </a:rPr>
              <a:t>wave generation and propagation </a:t>
            </a:r>
            <a:r>
              <a:rPr lang="en-US" altLang="en-US" sz="2000" dirty="0" smtClean="0">
                <a:latin typeface="Times New Roman" pitchFamily="18" charset="0"/>
                <a:ea typeface="ＭＳ Ｐゴシック" pitchFamily="34" charset="-128"/>
                <a:cs typeface="Times New Roman" pitchFamily="18" charset="0"/>
              </a:rPr>
              <a:t>to the production and transmission of light and sound.</a:t>
            </a:r>
          </a:p>
          <a:p>
            <a:pPr>
              <a:buFont typeface="Calibri" pitchFamily="34" charset="0"/>
              <a:buAutoNum type="arabicPeriod"/>
            </a:pPr>
            <a:r>
              <a:rPr lang="en-US" altLang="en-US" sz="2000" dirty="0" smtClean="0">
                <a:latin typeface="Times New Roman" pitchFamily="18" charset="0"/>
                <a:ea typeface="ＭＳ Ｐゴシック" pitchFamily="34" charset="-128"/>
                <a:cs typeface="Times New Roman" pitchFamily="18" charset="0"/>
              </a:rPr>
              <a:t>Demonstrate knowledge of the principles of</a:t>
            </a:r>
            <a:r>
              <a:rPr lang="en-US" altLang="en-US" sz="2000" dirty="0" smtClean="0">
                <a:solidFill>
                  <a:srgbClr val="FF0000"/>
                </a:solidFill>
                <a:latin typeface="Times New Roman" pitchFamily="18" charset="0"/>
                <a:ea typeface="ＭＳ Ｐゴシック" pitchFamily="34" charset="-128"/>
                <a:cs typeface="Times New Roman" pitchFamily="18" charset="0"/>
              </a:rPr>
              <a:t> thermodynamics and fluid motion.</a:t>
            </a:r>
          </a:p>
          <a:p>
            <a:pPr>
              <a:buFont typeface="Calibri" pitchFamily="34" charset="0"/>
              <a:buAutoNum type="arabicPeriod"/>
            </a:pPr>
            <a:r>
              <a:rPr lang="en-US" altLang="en-US" sz="2000" dirty="0" smtClean="0">
                <a:latin typeface="Times New Roman" pitchFamily="18" charset="0"/>
                <a:ea typeface="ＭＳ Ｐゴシック" pitchFamily="34" charset="-128"/>
                <a:cs typeface="Times New Roman" pitchFamily="18" charset="0"/>
              </a:rPr>
              <a:t>Demonstrate knowledge of principles of </a:t>
            </a:r>
            <a:r>
              <a:rPr lang="en-US" altLang="en-US" sz="2000" dirty="0" smtClean="0">
                <a:solidFill>
                  <a:srgbClr val="FF0000"/>
                </a:solidFill>
                <a:latin typeface="Times New Roman" pitchFamily="18" charset="0"/>
                <a:ea typeface="ＭＳ Ｐゴシック" pitchFamily="34" charset="-128"/>
                <a:cs typeface="Times New Roman" pitchFamily="18" charset="0"/>
              </a:rPr>
              <a:t>quantum physics </a:t>
            </a:r>
            <a:r>
              <a:rPr lang="en-US" altLang="en-US" sz="2000" dirty="0" smtClean="0">
                <a:latin typeface="Times New Roman" pitchFamily="18" charset="0"/>
                <a:ea typeface="ＭＳ Ｐゴシック" pitchFamily="34" charset="-128"/>
                <a:cs typeface="Times New Roman" pitchFamily="18" charset="0"/>
              </a:rPr>
              <a:t>such as atomic and molecular energy levels, spin, and ionizing radiation </a:t>
            </a:r>
          </a:p>
          <a:p>
            <a:pPr>
              <a:buFont typeface="Calibri" pitchFamily="34" charset="0"/>
              <a:buAutoNum type="arabicPeriod"/>
            </a:pPr>
            <a:r>
              <a:rPr lang="en-US" altLang="en-US" sz="2000" dirty="0" smtClean="0">
                <a:latin typeface="Times New Roman" pitchFamily="18" charset="0"/>
                <a:ea typeface="ＭＳ Ｐゴシック" pitchFamily="34" charset="-128"/>
                <a:cs typeface="Times New Roman" pitchFamily="18" charset="0"/>
              </a:rPr>
              <a:t>Demonstrate knowledge of principles of </a:t>
            </a:r>
            <a:r>
              <a:rPr lang="en-US" altLang="en-US" sz="2000" u="sng" dirty="0" smtClean="0">
                <a:solidFill>
                  <a:srgbClr val="FF0000"/>
                </a:solidFill>
                <a:latin typeface="Times New Roman" pitchFamily="18" charset="0"/>
                <a:ea typeface="ＭＳ Ｐゴシック" pitchFamily="34" charset="-128"/>
                <a:cs typeface="Times New Roman" pitchFamily="18" charset="0"/>
              </a:rPr>
              <a:t>systems behavior</a:t>
            </a:r>
            <a:r>
              <a:rPr lang="en-US" altLang="en-US" sz="2000" dirty="0" smtClean="0">
                <a:latin typeface="Times New Roman" pitchFamily="18" charset="0"/>
                <a:ea typeface="ＭＳ Ｐゴシック" pitchFamily="34" charset="-128"/>
                <a:cs typeface="Times New Roman" pitchFamily="18" charset="0"/>
              </a:rPr>
              <a:t>, including input–output relationships and positive and negative feedback. </a:t>
            </a:r>
          </a:p>
          <a:p>
            <a:pPr>
              <a:buFont typeface="Calibri" pitchFamily="34" charset="0"/>
              <a:buAutoNum type="arabicPeriod"/>
            </a:pPr>
            <a:endParaRPr lang="en-US" altLang="en-US" sz="2000" dirty="0" smtClean="0">
              <a:ea typeface="ＭＳ Ｐゴシック" pitchFamily="34" charset="-128"/>
            </a:endParaRPr>
          </a:p>
          <a:p>
            <a:pPr>
              <a:buFont typeface="Calibri" pitchFamily="34" charset="0"/>
              <a:buAutoNum type="arabicPeriod"/>
            </a:pPr>
            <a:endParaRPr lang="en-US" altLang="en-US" sz="1800" dirty="0" smtClean="0">
              <a:ea typeface="ＭＳ Ｐゴシック" pitchFamily="34" charset="-128"/>
            </a:endParaRPr>
          </a:p>
          <a:p>
            <a:endParaRPr lang="en-US" altLang="en-US" sz="1800" dirty="0" smtClean="0">
              <a:ea typeface="ＭＳ Ｐゴシック" pitchFamily="34" charset="-128"/>
            </a:endParaRPr>
          </a:p>
          <a:p>
            <a:pPr eaLnBrk="1" hangingPunct="1">
              <a:lnSpc>
                <a:spcPct val="80000"/>
              </a:lnSpc>
            </a:pPr>
            <a:endParaRPr lang="en-US" altLang="en-US" sz="1800" i="1" dirty="0" smtClean="0">
              <a:ea typeface="ＭＳ Ｐゴシック" pitchFamily="34" charset="-128"/>
            </a:endParaRPr>
          </a:p>
        </p:txBody>
      </p:sp>
    </p:spTree>
    <p:extLst>
      <p:ext uri="{BB962C8B-B14F-4D97-AF65-F5344CB8AC3E}">
        <p14:creationId xmlns:p14="http://schemas.microsoft.com/office/powerpoint/2010/main" val="20052259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2686" y="188686"/>
            <a:ext cx="8226425" cy="457200"/>
          </a:xfrm>
          <a:gradFill flip="none" rotWithShape="1">
            <a:gsLst>
              <a:gs pos="0">
                <a:srgbClr val="004080"/>
              </a:gs>
              <a:gs pos="100000">
                <a:schemeClr val="accent1">
                  <a:tint val="50000"/>
                  <a:shade val="100000"/>
                  <a:satMod val="350000"/>
                </a:schemeClr>
              </a:gs>
            </a:gsLst>
            <a:lin ang="16320000" scaled="0"/>
            <a:tileRect/>
          </a:gradFill>
          <a:ln>
            <a:miter lim="800000"/>
            <a:headEnd/>
            <a:tailEnd/>
          </a:ln>
          <a:extLst/>
        </p:spPr>
        <p:txBody>
          <a:bodyPr/>
          <a:lstStyle/>
          <a:p>
            <a:pPr eaLnBrk="1" hangingPunct="1">
              <a:defRPr/>
            </a:pPr>
            <a:r>
              <a:rPr lang="en-US" sz="2800" dirty="0">
                <a:ln>
                  <a:solidFill>
                    <a:schemeClr val="bg1"/>
                  </a:solidFill>
                </a:ln>
                <a:solidFill>
                  <a:srgbClr val="FFFFFF"/>
                </a:solidFill>
                <a:effectLst>
                  <a:outerShdw blurRad="50800" dist="38100" dir="2700000" algn="tl" rotWithShape="0">
                    <a:srgbClr val="000000">
                      <a:alpha val="43000"/>
                    </a:srgbClr>
                  </a:outerShdw>
                </a:effectLst>
              </a:rPr>
              <a:t>Entering </a:t>
            </a:r>
            <a:r>
              <a:rPr lang="en-US" sz="2800" dirty="0" smtClean="0">
                <a:ln>
                  <a:solidFill>
                    <a:schemeClr val="bg1"/>
                  </a:solidFill>
                </a:ln>
                <a:solidFill>
                  <a:srgbClr val="FFFFFF"/>
                </a:solidFill>
                <a:effectLst>
                  <a:outerShdw blurRad="50800" dist="38100" dir="2700000" algn="tl" rotWithShape="0">
                    <a:srgbClr val="000000">
                      <a:alpha val="43000"/>
                    </a:srgbClr>
                  </a:outerShdw>
                </a:effectLst>
              </a:rPr>
              <a:t>Med </a:t>
            </a:r>
            <a:r>
              <a:rPr lang="en-US" sz="2800" dirty="0">
                <a:ln>
                  <a:solidFill>
                    <a:schemeClr val="bg1"/>
                  </a:solidFill>
                </a:ln>
                <a:solidFill>
                  <a:srgbClr val="FFFFFF"/>
                </a:solidFill>
                <a:effectLst>
                  <a:outerShdw blurRad="50800" dist="38100" dir="2700000" algn="tl" rotWithShape="0">
                    <a:srgbClr val="000000">
                      <a:alpha val="43000"/>
                    </a:srgbClr>
                  </a:outerShdw>
                </a:effectLst>
              </a:rPr>
              <a:t>Student </a:t>
            </a:r>
            <a:r>
              <a:rPr lang="en-US" sz="2800" dirty="0" smtClean="0">
                <a:ln>
                  <a:solidFill>
                    <a:schemeClr val="bg1"/>
                  </a:solidFill>
                </a:ln>
                <a:solidFill>
                  <a:srgbClr val="FFFFFF"/>
                </a:solidFill>
                <a:effectLst>
                  <a:outerShdw blurRad="50800" dist="38100" dir="2700000" algn="tl" rotWithShape="0">
                    <a:srgbClr val="000000">
                      <a:alpha val="43000"/>
                    </a:srgbClr>
                  </a:outerShdw>
                </a:effectLst>
              </a:rPr>
              <a:t>Competencies </a:t>
            </a:r>
            <a:endParaRPr lang="en-US" sz="2800" dirty="0">
              <a:ln>
                <a:solidFill>
                  <a:schemeClr val="bg1"/>
                </a:solidFill>
              </a:ln>
              <a:solidFill>
                <a:srgbClr val="FFFFFF"/>
              </a:solidFill>
              <a:effectLst>
                <a:outerShdw blurRad="50800" dist="38100" dir="2700000" algn="tl" rotWithShape="0">
                  <a:srgbClr val="000000">
                    <a:alpha val="43000"/>
                  </a:srgbClr>
                </a:outerShdw>
              </a:effectLst>
            </a:endParaRPr>
          </a:p>
        </p:txBody>
      </p:sp>
      <p:sp>
        <p:nvSpPr>
          <p:cNvPr id="45059" name="Rectangle 3"/>
          <p:cNvSpPr>
            <a:spLocks noGrp="1" noChangeArrowheads="1"/>
          </p:cNvSpPr>
          <p:nvPr>
            <p:ph idx="1"/>
          </p:nvPr>
        </p:nvSpPr>
        <p:spPr>
          <a:xfrm>
            <a:off x="304800" y="1295400"/>
            <a:ext cx="8610600" cy="5181600"/>
          </a:xfrm>
        </p:spPr>
        <p:txBody>
          <a:bodyPr/>
          <a:lstStyle/>
          <a:p>
            <a:pPr eaLnBrk="1" hangingPunct="1">
              <a:lnSpc>
                <a:spcPct val="80000"/>
              </a:lnSpc>
              <a:spcAft>
                <a:spcPts val="600"/>
              </a:spcAft>
              <a:defRPr/>
            </a:pPr>
            <a:r>
              <a:rPr lang="en-US" sz="2400" b="1" i="1" dirty="0" smtClean="0">
                <a:solidFill>
                  <a:srgbClr val="004080"/>
                </a:solidFill>
                <a:latin typeface="Times New Roman" pitchFamily="18" charset="0"/>
                <a:cs typeface="Times New Roman" pitchFamily="18" charset="0"/>
              </a:rPr>
              <a:t>Competency E3. </a:t>
            </a:r>
            <a:r>
              <a:rPr lang="en-US" sz="2400" i="1" dirty="0" smtClean="0">
                <a:solidFill>
                  <a:srgbClr val="004080"/>
                </a:solidFill>
                <a:latin typeface="Times New Roman" pitchFamily="18" charset="0"/>
                <a:cs typeface="Times New Roman" pitchFamily="18" charset="0"/>
              </a:rPr>
              <a:t>Demonstrate knowledge of basic physical principles and their applications to the understanding of living systems</a:t>
            </a:r>
            <a:r>
              <a:rPr lang="en-US" sz="2400" dirty="0" smtClean="0">
                <a:solidFill>
                  <a:srgbClr val="004080"/>
                </a:solidFill>
                <a:latin typeface="Times New Roman" pitchFamily="18" charset="0"/>
                <a:cs typeface="Times New Roman" pitchFamily="18" charset="0"/>
              </a:rPr>
              <a:t> </a:t>
            </a:r>
            <a:endParaRPr lang="en-US" sz="2400" i="1" dirty="0" smtClean="0">
              <a:solidFill>
                <a:srgbClr val="004080"/>
              </a:solidFill>
              <a:latin typeface="Times New Roman" pitchFamily="18" charset="0"/>
              <a:cs typeface="Times New Roman" pitchFamily="18" charset="0"/>
            </a:endParaRPr>
          </a:p>
          <a:p>
            <a:pPr eaLnBrk="1" hangingPunct="1">
              <a:lnSpc>
                <a:spcPct val="80000"/>
              </a:lnSpc>
              <a:spcAft>
                <a:spcPts val="600"/>
              </a:spcAft>
              <a:buFont typeface="Arial" pitchFamily="-65" charset="0"/>
              <a:buChar char="•"/>
              <a:defRPr/>
            </a:pPr>
            <a:r>
              <a:rPr lang="en-US" sz="2400" b="1" dirty="0" smtClean="0">
                <a:latin typeface="Times New Roman" pitchFamily="18" charset="0"/>
                <a:cs typeface="Times New Roman" pitchFamily="18" charset="0"/>
              </a:rPr>
              <a:t>Learning Objective 3:</a:t>
            </a:r>
            <a:endParaRPr lang="en-US" sz="2400" i="1" dirty="0" smtClean="0">
              <a:latin typeface="Times New Roman" pitchFamily="18" charset="0"/>
              <a:cs typeface="Times New Roman" pitchFamily="18" charset="0"/>
            </a:endParaRPr>
          </a:p>
          <a:p>
            <a:pPr marL="857250" lvl="1" indent="-457200">
              <a:buFont typeface="Arial" pitchFamily="34" charset="0"/>
              <a:buNone/>
              <a:defRPr/>
            </a:pPr>
            <a:r>
              <a:rPr lang="en-US" sz="2400" dirty="0" smtClean="0">
                <a:solidFill>
                  <a:srgbClr val="FF0000"/>
                </a:solidFill>
                <a:latin typeface="Times New Roman" pitchFamily="18" charset="0"/>
                <a:cs typeface="Times New Roman" pitchFamily="18" charset="0"/>
              </a:rPr>
              <a:t>Demonstrate knowledge of wave generation &amp; propagation to the production and transmission of light, sound.</a:t>
            </a:r>
          </a:p>
          <a:p>
            <a:pPr marL="857250" lvl="1" indent="-457200">
              <a:buFont typeface="Arial" pitchFamily="-65" charset="0"/>
              <a:buNone/>
              <a:defRPr/>
            </a:pPr>
            <a:r>
              <a:rPr lang="en-US" sz="2400" dirty="0" smtClean="0">
                <a:solidFill>
                  <a:schemeClr val="tx2">
                    <a:lumMod val="75000"/>
                  </a:schemeClr>
                </a:solidFill>
                <a:latin typeface="Times New Roman" pitchFamily="18" charset="0"/>
                <a:cs typeface="Times New Roman" pitchFamily="18" charset="0"/>
              </a:rPr>
              <a:t>Examples</a:t>
            </a:r>
          </a:p>
          <a:p>
            <a:pPr>
              <a:buFont typeface="Arial" pitchFamily="-65" charset="0"/>
              <a:buChar char="•"/>
              <a:defRPr/>
            </a:pPr>
            <a:r>
              <a:rPr lang="en-US" sz="2400" dirty="0" smtClean="0">
                <a:latin typeface="Times New Roman" pitchFamily="18" charset="0"/>
                <a:cs typeface="Times New Roman" pitchFamily="18" charset="0"/>
              </a:rPr>
              <a:t>Apply geometric optics to understand image formation in the eye.</a:t>
            </a:r>
          </a:p>
          <a:p>
            <a:pPr>
              <a:buFont typeface="Arial" pitchFamily="-65" charset="0"/>
              <a:buChar char="•"/>
              <a:defRPr/>
            </a:pPr>
            <a:r>
              <a:rPr lang="en-US" sz="2400" dirty="0" smtClean="0">
                <a:latin typeface="Times New Roman" pitchFamily="18" charset="0"/>
                <a:cs typeface="Times New Roman" pitchFamily="18" charset="0"/>
              </a:rPr>
              <a:t>Apply wave optics to understand the limits of image resolution in the eye.</a:t>
            </a:r>
          </a:p>
          <a:p>
            <a:pPr>
              <a:buFont typeface="Arial" pitchFamily="-65" charset="0"/>
              <a:buChar char="•"/>
              <a:defRPr/>
            </a:pPr>
            <a:r>
              <a:rPr lang="en-US" sz="2400" dirty="0" smtClean="0">
                <a:latin typeface="Times New Roman" pitchFamily="18" charset="0"/>
                <a:cs typeface="Times New Roman" pitchFamily="18" charset="0"/>
              </a:rPr>
              <a:t>Apply knowledge of sound waves to describe the use and limitations of ultrasound imaging.</a:t>
            </a:r>
          </a:p>
          <a:p>
            <a:pPr lvl="1">
              <a:buFont typeface="Arial" pitchFamily="-65" charset="0"/>
              <a:buNone/>
              <a:defRPr/>
            </a:pPr>
            <a:endParaRPr lang="en-US" sz="2400" dirty="0" smtClean="0"/>
          </a:p>
          <a:p>
            <a:pPr eaLnBrk="1" hangingPunct="1">
              <a:lnSpc>
                <a:spcPct val="80000"/>
              </a:lnSpc>
              <a:buFont typeface="Arial" pitchFamily="-65" charset="0"/>
              <a:buChar char="•"/>
              <a:defRPr/>
            </a:pPr>
            <a:endParaRPr lang="en-US" sz="2400" i="1" dirty="0"/>
          </a:p>
        </p:txBody>
      </p:sp>
    </p:spTree>
    <p:extLst>
      <p:ext uri="{BB962C8B-B14F-4D97-AF65-F5344CB8AC3E}">
        <p14:creationId xmlns:p14="http://schemas.microsoft.com/office/powerpoint/2010/main" val="18712228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09600"/>
            <a:ext cx="8229600" cy="1143000"/>
          </a:xfrm>
        </p:spPr>
        <p:txBody>
          <a:bodyPr/>
          <a:lstStyle/>
          <a:p>
            <a:r>
              <a:rPr lang="en-US" b="1" smtClean="0">
                <a:solidFill>
                  <a:srgbClr val="400080"/>
                </a:solidFill>
                <a:latin typeface="Times New Roman" pitchFamily="18" charset="0"/>
                <a:ea typeface="ＭＳ Ｐゴシック" pitchFamily="34" charset="-128"/>
                <a:cs typeface="Times New Roman" pitchFamily="18" charset="0"/>
              </a:rPr>
              <a:t>Competency E4</a:t>
            </a:r>
            <a:r>
              <a:rPr lang="en-US" b="1" smtClean="0">
                <a:ea typeface="ＭＳ Ｐゴシック" pitchFamily="34" charset="-128"/>
              </a:rPr>
              <a:t/>
            </a:r>
            <a:br>
              <a:rPr lang="en-US" b="1" smtClean="0">
                <a:ea typeface="ＭＳ Ｐゴシック" pitchFamily="34" charset="-128"/>
              </a:rPr>
            </a:br>
            <a:endParaRPr lang="en-US" smtClean="0">
              <a:ea typeface="ＭＳ Ｐゴシック" pitchFamily="34" charset="-128"/>
            </a:endParaRPr>
          </a:p>
        </p:txBody>
      </p:sp>
      <p:sp>
        <p:nvSpPr>
          <p:cNvPr id="25603" name="Content Placeholder 2"/>
          <p:cNvSpPr>
            <a:spLocks noGrp="1"/>
          </p:cNvSpPr>
          <p:nvPr>
            <p:ph idx="1"/>
          </p:nvPr>
        </p:nvSpPr>
        <p:spPr>
          <a:xfrm>
            <a:off x="581025" y="2211165"/>
            <a:ext cx="7988300" cy="2317269"/>
          </a:xfrm>
        </p:spPr>
        <p:txBody>
          <a:bodyPr/>
          <a:lstStyle/>
          <a:p>
            <a:pPr>
              <a:buFont typeface="Arial" pitchFamily="34" charset="0"/>
              <a:buNone/>
            </a:pPr>
            <a:r>
              <a:rPr lang="en-US" i="1" dirty="0" smtClean="0">
                <a:ea typeface="ＭＳ Ｐゴシック" pitchFamily="34" charset="-128"/>
              </a:rPr>
              <a:t>Demonstrate knowledge of basic principles of chemistry and some of their applications to the understanding of living systems.</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661868"/>
            <a:ext cx="8229600" cy="500743"/>
          </a:xfrm>
        </p:spPr>
        <p:txBody>
          <a:bodyPr/>
          <a:lstStyle/>
          <a:p>
            <a:pPr algn="l"/>
            <a:r>
              <a:rPr lang="en-US" sz="2800" dirty="0" smtClean="0">
                <a:solidFill>
                  <a:schemeClr val="tx1">
                    <a:lumMod val="60000"/>
                    <a:lumOff val="40000"/>
                  </a:schemeClr>
                </a:solidFill>
                <a:ea typeface="ＭＳ Ｐゴシック" pitchFamily="34" charset="-128"/>
              </a:rPr>
              <a:t>Learning Objective 6. Demonstrate knowledge of the chemistry of carbon-containing compounds relevant to their behavior in an aqueous environment.</a:t>
            </a:r>
            <a:r>
              <a:rPr lang="en-US" sz="2800" dirty="0" smtClean="0">
                <a:ea typeface="ＭＳ Ｐゴシック" pitchFamily="34" charset="-128"/>
              </a:rPr>
              <a:t/>
            </a:r>
            <a:br>
              <a:rPr lang="en-US" sz="2800" dirty="0" smtClean="0">
                <a:ea typeface="ＭＳ Ｐゴシック" pitchFamily="34" charset="-128"/>
              </a:rPr>
            </a:br>
            <a:endParaRPr lang="en-US" sz="2800" dirty="0" smtClean="0">
              <a:ea typeface="ＭＳ Ｐゴシック" pitchFamily="34" charset="-128"/>
            </a:endParaRPr>
          </a:p>
        </p:txBody>
      </p:sp>
      <p:sp>
        <p:nvSpPr>
          <p:cNvPr id="26627" name="Content Placeholder 2"/>
          <p:cNvSpPr>
            <a:spLocks noGrp="1"/>
          </p:cNvSpPr>
          <p:nvPr>
            <p:ph idx="1"/>
          </p:nvPr>
        </p:nvSpPr>
        <p:spPr>
          <a:xfrm>
            <a:off x="457200" y="2063526"/>
            <a:ext cx="8229600" cy="4525962"/>
          </a:xfrm>
        </p:spPr>
        <p:txBody>
          <a:bodyPr/>
          <a:lstStyle/>
          <a:p>
            <a:r>
              <a:rPr lang="en-US" sz="2400" dirty="0" smtClean="0">
                <a:ea typeface="ＭＳ Ｐゴシック" pitchFamily="34" charset="-128"/>
              </a:rPr>
              <a:t>Recognize major types of functional groups and chemical reactions.</a:t>
            </a:r>
          </a:p>
          <a:p>
            <a:r>
              <a:rPr lang="en-US" sz="2400" dirty="0" smtClean="0">
                <a:ea typeface="ＭＳ Ｐゴシック" pitchFamily="34" charset="-128"/>
              </a:rPr>
              <a:t>Explain how molecular structure and geometry, including chirality, relate to chemical reactivity.</a:t>
            </a:r>
          </a:p>
          <a:p>
            <a:r>
              <a:rPr lang="en-US" sz="2400" dirty="0" smtClean="0">
                <a:ea typeface="ＭＳ Ｐゴシック" pitchFamily="34" charset="-128"/>
              </a:rPr>
              <a:t>Explain the chemical principles that allow structural inference about bio-organic molecules based on common spectroscopic analyses, such as NMR, UV/visible/IR absorption, or X-ray diffraction.</a:t>
            </a:r>
          </a:p>
          <a:p>
            <a:r>
              <a:rPr lang="en-US" sz="2400" dirty="0" smtClean="0">
                <a:ea typeface="ＭＳ Ｐゴシック" pitchFamily="34" charset="-128"/>
              </a:rPr>
              <a:t>Apply knowledge of the chemistry of covalent carbon compounds to explain biochemical reactions.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0000"/>
                    <a:lumOff val="40000"/>
                  </a:schemeClr>
                </a:solidFill>
              </a:rPr>
              <a:t>Outline</a:t>
            </a:r>
            <a:endParaRPr lang="en-US" dirty="0">
              <a:solidFill>
                <a:schemeClr val="tx1">
                  <a:lumMod val="60000"/>
                  <a:lumOff val="40000"/>
                </a:schemeClr>
              </a:solidFill>
            </a:endParaRPr>
          </a:p>
        </p:txBody>
      </p:sp>
      <p:sp>
        <p:nvSpPr>
          <p:cNvPr id="3" name="Content Placeholder 2"/>
          <p:cNvSpPr>
            <a:spLocks noGrp="1"/>
          </p:cNvSpPr>
          <p:nvPr>
            <p:ph idx="1"/>
          </p:nvPr>
        </p:nvSpPr>
        <p:spPr>
          <a:xfrm>
            <a:off x="569913" y="1101994"/>
            <a:ext cx="7988300" cy="4767262"/>
          </a:xfrm>
        </p:spPr>
        <p:txBody>
          <a:bodyPr/>
          <a:lstStyle/>
          <a:p>
            <a:pPr marL="457200" indent="-457200">
              <a:buFont typeface="Arial" panose="020B0604020202020204" pitchFamily="34" charset="0"/>
              <a:buChar char="•"/>
            </a:pPr>
            <a:r>
              <a:rPr lang="en-US" dirty="0" smtClean="0"/>
              <a:t>Educational ecology</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Background and history</a:t>
            </a:r>
          </a:p>
          <a:p>
            <a:pPr marL="457200" indent="-457200">
              <a:buFont typeface="Arial" panose="020B0604020202020204" pitchFamily="34" charset="0"/>
              <a:buChar char="•"/>
            </a:pPr>
            <a:r>
              <a:rPr lang="en-US" dirty="0" smtClean="0"/>
              <a:t>Conceptual framework for the new exam</a:t>
            </a:r>
          </a:p>
          <a:p>
            <a:pPr marL="457200" indent="-457200">
              <a:buFont typeface="Arial" panose="020B0604020202020204" pitchFamily="34" charset="0"/>
              <a:buChar char="•"/>
            </a:pPr>
            <a:r>
              <a:rPr lang="en-US" dirty="0" smtClean="0"/>
              <a:t>STEM in the revised MCAT</a:t>
            </a:r>
          </a:p>
          <a:p>
            <a:pPr marL="457200" indent="-457200">
              <a:buFont typeface="Arial" panose="020B0604020202020204" pitchFamily="34" charset="0"/>
              <a:buChar char="•"/>
            </a:pPr>
            <a:r>
              <a:rPr lang="en-US" dirty="0" smtClean="0"/>
              <a:t>Implications for undergraduate curricula</a:t>
            </a:r>
            <a:endParaRPr lang="en-US" dirty="0"/>
          </a:p>
          <a:p>
            <a:pPr marL="457200" indent="-457200">
              <a:buFont typeface="Arial" panose="020B0604020202020204" pitchFamily="34" charset="0"/>
              <a:buChar char="•"/>
            </a:pPr>
            <a:r>
              <a:rPr lang="en-US" dirty="0" smtClean="0"/>
              <a:t>Discussion</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solidFill>
                  <a:schemeClr val="bg1"/>
                </a:solidFill>
              </a:rPr>
              <a:pPr/>
              <a:t>2</a:t>
            </a:fld>
            <a:endParaRPr lang="en-US" dirty="0">
              <a:solidFill>
                <a:schemeClr val="bg1"/>
              </a:solidFill>
            </a:endParaRPr>
          </a:p>
        </p:txBody>
      </p:sp>
      <p:pic>
        <p:nvPicPr>
          <p:cNvPr id="1026" name="Picture 2" descr="C:\Users\rch\AppData\Local\Microsoft\Windows\Temporary Internet Files\Content.IE5\FR3U5HP1\MC9000573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1260" y="552210"/>
            <a:ext cx="1782166" cy="16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7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3799" y="1551242"/>
            <a:ext cx="8386762" cy="620712"/>
          </a:xfrm>
        </p:spPr>
        <p:txBody>
          <a:bodyPr/>
          <a:lstStyle/>
          <a:p>
            <a:r>
              <a:rPr lang="en-US" dirty="0" smtClean="0">
                <a:solidFill>
                  <a:schemeClr val="tx1">
                    <a:lumMod val="60000"/>
                    <a:lumOff val="40000"/>
                  </a:schemeClr>
                </a:solidFill>
                <a:ea typeface="ＭＳ Ｐゴシック" pitchFamily="34" charset="-128"/>
              </a:rPr>
              <a:t>Competency E6 (Cell Biology)</a:t>
            </a:r>
            <a:br>
              <a:rPr lang="en-US" dirty="0" smtClean="0">
                <a:solidFill>
                  <a:schemeClr val="tx1">
                    <a:lumMod val="60000"/>
                    <a:lumOff val="40000"/>
                  </a:schemeClr>
                </a:solidFill>
                <a:ea typeface="ＭＳ Ｐゴシック" pitchFamily="34" charset="-128"/>
              </a:rPr>
            </a:br>
            <a:r>
              <a:rPr lang="en-US" dirty="0" smtClean="0">
                <a:solidFill>
                  <a:schemeClr val="tx1">
                    <a:lumMod val="60000"/>
                    <a:lumOff val="40000"/>
                  </a:schemeClr>
                </a:solidFill>
                <a:ea typeface="ＭＳ Ｐゴシック" pitchFamily="34" charset="-128"/>
              </a:rPr>
              <a:t/>
            </a:r>
            <a:br>
              <a:rPr lang="en-US" dirty="0" smtClean="0">
                <a:solidFill>
                  <a:schemeClr val="tx1">
                    <a:lumMod val="60000"/>
                    <a:lumOff val="40000"/>
                  </a:schemeClr>
                </a:solidFill>
                <a:ea typeface="ＭＳ Ｐゴシック" pitchFamily="34" charset="-128"/>
              </a:rPr>
            </a:br>
            <a:r>
              <a:rPr lang="en-US" sz="3200" dirty="0" smtClean="0">
                <a:solidFill>
                  <a:srgbClr val="FF0000"/>
                </a:solidFill>
                <a:ea typeface="ＭＳ Ｐゴシック" pitchFamily="34" charset="-128"/>
              </a:rPr>
              <a:t>Learning Objective 1</a:t>
            </a:r>
          </a:p>
        </p:txBody>
      </p:sp>
      <p:sp>
        <p:nvSpPr>
          <p:cNvPr id="27651" name="Content Placeholder 2"/>
          <p:cNvSpPr>
            <a:spLocks noGrp="1"/>
          </p:cNvSpPr>
          <p:nvPr>
            <p:ph idx="1"/>
          </p:nvPr>
        </p:nvSpPr>
        <p:spPr>
          <a:xfrm>
            <a:off x="581025" y="2762697"/>
            <a:ext cx="7988300" cy="2259212"/>
          </a:xfrm>
        </p:spPr>
        <p:txBody>
          <a:bodyPr/>
          <a:lstStyle/>
          <a:p>
            <a:pPr>
              <a:buFont typeface="Arial" pitchFamily="34" charset="0"/>
              <a:buNone/>
            </a:pPr>
            <a:r>
              <a:rPr lang="en-US" b="1" dirty="0" smtClean="0">
                <a:ea typeface="ＭＳ Ｐゴシック" pitchFamily="34" charset="-128"/>
              </a:rPr>
              <a:t>Employ knowledge </a:t>
            </a:r>
            <a:r>
              <a:rPr lang="en-US" dirty="0" smtClean="0">
                <a:ea typeface="ＭＳ Ｐゴシック" pitchFamily="34" charset="-128"/>
              </a:rPr>
              <a:t>of the general components of prokaryotic and eukaryotic cells, such as molecular, microscopic, macroscopic, and three-dimensional structure, to </a:t>
            </a:r>
            <a:r>
              <a:rPr lang="en-US" b="1" dirty="0" smtClean="0">
                <a:ea typeface="ＭＳ Ｐゴシック" pitchFamily="34" charset="-128"/>
              </a:rPr>
              <a:t>explain</a:t>
            </a:r>
            <a:r>
              <a:rPr lang="en-US" dirty="0" smtClean="0">
                <a:ea typeface="ＭＳ Ｐゴシック" pitchFamily="34" charset="-128"/>
              </a:rPr>
              <a:t> how different components contribute to cellular and organismal function.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solidFill>
                  <a:schemeClr val="tx1">
                    <a:lumMod val="60000"/>
                    <a:lumOff val="40000"/>
                  </a:schemeClr>
                </a:solidFill>
                <a:ea typeface="ＭＳ Ｐゴシック" pitchFamily="34" charset="-128"/>
              </a:rPr>
              <a:t>Learning Objective E6.1</a:t>
            </a:r>
          </a:p>
        </p:txBody>
      </p:sp>
      <p:sp>
        <p:nvSpPr>
          <p:cNvPr id="28675" name="Content Placeholder 2"/>
          <p:cNvSpPr>
            <a:spLocks noGrp="1"/>
          </p:cNvSpPr>
          <p:nvPr>
            <p:ph idx="1"/>
          </p:nvPr>
        </p:nvSpPr>
        <p:spPr/>
        <p:txBody>
          <a:bodyPr/>
          <a:lstStyle/>
          <a:p>
            <a:pPr>
              <a:buFont typeface="Arial" pitchFamily="34" charset="0"/>
              <a:buNone/>
            </a:pPr>
            <a:r>
              <a:rPr lang="en-US" dirty="0" smtClean="0">
                <a:ea typeface="ＭＳ Ｐゴシック" pitchFamily="34" charset="-128"/>
              </a:rPr>
              <a:t>Examples:</a:t>
            </a:r>
          </a:p>
          <a:p>
            <a:r>
              <a:rPr lang="en-US" dirty="0" smtClean="0">
                <a:ea typeface="ＭＳ Ｐゴシック" pitchFamily="34" charset="-128"/>
              </a:rPr>
              <a:t>Describe how the internal organization of a cell changes as it begins cell division.</a:t>
            </a:r>
          </a:p>
          <a:p>
            <a:r>
              <a:rPr lang="en-US" dirty="0" smtClean="0">
                <a:ea typeface="ＭＳ Ｐゴシック" pitchFamily="34" charset="-128"/>
              </a:rPr>
              <a:t>Describe how proteins are targeted to different compartments in eukaryotic cells.</a:t>
            </a:r>
          </a:p>
          <a:p>
            <a:r>
              <a:rPr lang="en-US" dirty="0" smtClean="0">
                <a:ea typeface="ＭＳ Ｐゴシック" pitchFamily="34" charset="-128"/>
              </a:rPr>
              <a:t>Describe the role of the cytoskeleton in amoeboid movement of cells.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0000"/>
                    <a:lumOff val="40000"/>
                  </a:schemeClr>
                </a:solidFill>
              </a:rPr>
              <a:t>The Revised MCAT</a:t>
            </a:r>
            <a:endParaRPr lang="en-US" dirty="0">
              <a:solidFill>
                <a:schemeClr val="tx1">
                  <a:lumMod val="60000"/>
                  <a:lumOff val="40000"/>
                </a:schemeClr>
              </a:solidFill>
            </a:endParaRPr>
          </a:p>
        </p:txBody>
      </p:sp>
      <p:sp>
        <p:nvSpPr>
          <p:cNvPr id="3" name="Content Placeholder 2"/>
          <p:cNvSpPr>
            <a:spLocks noGrp="1"/>
          </p:cNvSpPr>
          <p:nvPr>
            <p:ph idx="1"/>
          </p:nvPr>
        </p:nvSpPr>
        <p:spPr/>
        <p:txBody>
          <a:bodyPr/>
          <a:lstStyle/>
          <a:p>
            <a:pPr marL="855663" lvl="1" indent="-457200"/>
            <a:r>
              <a:rPr lang="en-US" dirty="0" smtClean="0"/>
              <a:t>MR5 (2010-2013) – 5</a:t>
            </a:r>
            <a:r>
              <a:rPr lang="en-US" baseline="30000" dirty="0" smtClean="0"/>
              <a:t>th</a:t>
            </a:r>
            <a:r>
              <a:rPr lang="en-US" dirty="0" smtClean="0"/>
              <a:t> MCAT Review, 5</a:t>
            </a:r>
            <a:r>
              <a:rPr lang="en-US" baseline="30000" dirty="0" smtClean="0"/>
              <a:t>th</a:t>
            </a:r>
            <a:r>
              <a:rPr lang="en-US" dirty="0" smtClean="0"/>
              <a:t> review since 1928</a:t>
            </a:r>
          </a:p>
          <a:p>
            <a:pPr marL="855663" lvl="1" indent="-457200"/>
            <a:r>
              <a:rPr lang="en-US" dirty="0" smtClean="0"/>
              <a:t>Current exam was launched in 1991</a:t>
            </a:r>
          </a:p>
          <a:p>
            <a:pPr marL="855663" lvl="1" indent="-457200"/>
            <a:r>
              <a:rPr lang="en-US" dirty="0" smtClean="0"/>
              <a:t>Gathered </a:t>
            </a:r>
            <a:r>
              <a:rPr lang="en-US" dirty="0"/>
              <a:t>input at &gt;90 outreach events</a:t>
            </a:r>
          </a:p>
          <a:p>
            <a:pPr marL="855663" lvl="1" indent="-457200"/>
            <a:r>
              <a:rPr lang="en-US" dirty="0"/>
              <a:t>Collected survey data from &gt;2700 medical school and baccalaureate faculty, medical students, and residents</a:t>
            </a:r>
          </a:p>
          <a:p>
            <a:pPr marL="855663" lvl="1" indent="-457200"/>
            <a:r>
              <a:rPr lang="en-US" dirty="0"/>
              <a:t>Solicited input from blue-ribbon panels and advisory </a:t>
            </a:r>
            <a:r>
              <a:rPr lang="en-US" dirty="0" smtClean="0"/>
              <a:t>committees</a:t>
            </a:r>
          </a:p>
          <a:p>
            <a:pPr marL="855663" lvl="1" indent="-457200"/>
            <a:r>
              <a:rPr lang="en-US" dirty="0" smtClean="0"/>
              <a:t>Revised MCAT launches on April 17, 2015.</a:t>
            </a:r>
            <a:endParaRPr lang="en-US" dirty="0"/>
          </a:p>
          <a:p>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22</a:t>
            </a:fld>
            <a:endParaRPr lang="en-US" dirty="0"/>
          </a:p>
        </p:txBody>
      </p:sp>
    </p:spTree>
    <p:extLst>
      <p:ext uri="{BB962C8B-B14F-4D97-AF65-F5344CB8AC3E}">
        <p14:creationId xmlns:p14="http://schemas.microsoft.com/office/powerpoint/2010/main" val="4241394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3103" y="210038"/>
            <a:ext cx="8598087" cy="860610"/>
          </a:xfrm>
        </p:spPr>
        <p:txBody>
          <a:bodyPr/>
          <a:lstStyle/>
          <a:p>
            <a:r>
              <a:rPr lang="en-US" sz="3200" dirty="0" smtClean="0">
                <a:solidFill>
                  <a:schemeClr val="tx1">
                    <a:lumMod val="60000"/>
                    <a:lumOff val="40000"/>
                  </a:schemeClr>
                </a:solidFill>
              </a:rPr>
              <a:t>MCAT</a:t>
            </a:r>
            <a:r>
              <a:rPr lang="en-US" sz="3200" baseline="30000" dirty="0" smtClean="0">
                <a:solidFill>
                  <a:schemeClr val="tx1">
                    <a:lumMod val="60000"/>
                    <a:lumOff val="40000"/>
                  </a:schemeClr>
                </a:solidFill>
              </a:rPr>
              <a:t>2015</a:t>
            </a:r>
            <a:r>
              <a:rPr lang="en-US" sz="3200" dirty="0" smtClean="0">
                <a:solidFill>
                  <a:schemeClr val="tx1">
                    <a:lumMod val="60000"/>
                    <a:lumOff val="40000"/>
                  </a:schemeClr>
                </a:solidFill>
              </a:rPr>
              <a:t> will test competencies in four areas</a:t>
            </a:r>
            <a:endParaRPr lang="en-US" sz="3200" dirty="0">
              <a:solidFill>
                <a:schemeClr val="tx1">
                  <a:lumMod val="60000"/>
                  <a:lumOff val="40000"/>
                </a:schemeClr>
              </a:solidFill>
            </a:endParaRPr>
          </a:p>
        </p:txBody>
      </p:sp>
      <p:pic>
        <p:nvPicPr>
          <p:cNvPr id="10" name="Content Placeholder 9"/>
          <p:cNvPicPr>
            <a:picLocks noGrp="1" noChangeAspect="1"/>
          </p:cNvPicPr>
          <p:nvPr>
            <p:ph idx="1"/>
          </p:nvPr>
        </p:nvPicPr>
        <p:blipFill>
          <a:blip r:embed="rId3" cstate="print"/>
          <a:stretch>
            <a:fillRect/>
          </a:stretch>
        </p:blipFill>
        <p:spPr>
          <a:xfrm>
            <a:off x="569913" y="1300317"/>
            <a:ext cx="7905872" cy="4369845"/>
          </a:xfrm>
          <a:prstGeom prst="rect">
            <a:avLst/>
          </a:prstGeom>
        </p:spPr>
      </p:pic>
      <p:sp>
        <p:nvSpPr>
          <p:cNvPr id="7" name="Slide Number Placeholder 6"/>
          <p:cNvSpPr>
            <a:spLocks noGrp="1"/>
          </p:cNvSpPr>
          <p:nvPr>
            <p:ph type="sldNum" sz="quarter" idx="4"/>
          </p:nvPr>
        </p:nvSpPr>
        <p:spPr/>
        <p:txBody>
          <a:bodyPr/>
          <a:lstStyle/>
          <a:p>
            <a:fld id="{51AC3CF6-25CD-4E75-9FFD-C5B9E43CD78B}"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31343531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1261"/>
            <a:ext cx="8519552" cy="950520"/>
          </a:xfrm>
        </p:spPr>
        <p:txBody>
          <a:bodyPr/>
          <a:lstStyle/>
          <a:p>
            <a:r>
              <a:rPr lang="en-US" sz="3200" dirty="0" smtClean="0">
                <a:solidFill>
                  <a:srgbClr val="FF0000"/>
                </a:solidFill>
              </a:rPr>
              <a:t>Conceptual framework for MCAT</a:t>
            </a:r>
            <a:r>
              <a:rPr lang="en-US" sz="3200" baseline="30000" dirty="0" smtClean="0">
                <a:solidFill>
                  <a:srgbClr val="FF0000"/>
                </a:solidFill>
              </a:rPr>
              <a:t>2015</a:t>
            </a:r>
            <a:endParaRPr lang="en-US" sz="3200" dirty="0">
              <a:solidFill>
                <a:srgbClr val="FF0000"/>
              </a:solidFill>
            </a:endParaRPr>
          </a:p>
        </p:txBody>
      </p:sp>
      <p:sp>
        <p:nvSpPr>
          <p:cNvPr id="3" name="Content Placeholder 2"/>
          <p:cNvSpPr>
            <a:spLocks noGrp="1"/>
          </p:cNvSpPr>
          <p:nvPr>
            <p:ph idx="1"/>
          </p:nvPr>
        </p:nvSpPr>
        <p:spPr>
          <a:xfrm>
            <a:off x="448235" y="1369488"/>
            <a:ext cx="8355106" cy="4904143"/>
          </a:xfrm>
        </p:spPr>
        <p:txBody>
          <a:bodyPr/>
          <a:lstStyle/>
          <a:p>
            <a:pPr marL="457200" indent="-457200">
              <a:buFont typeface="Arial" panose="020B0604020202020204" pitchFamily="34" charset="0"/>
              <a:buChar char="•"/>
            </a:pPr>
            <a:r>
              <a:rPr lang="en-US" dirty="0" smtClean="0"/>
              <a:t>Matches medical schools’ shift to </a:t>
            </a:r>
            <a:r>
              <a:rPr lang="en-US" b="1" dirty="0" smtClean="0"/>
              <a:t>competency-based </a:t>
            </a:r>
            <a:r>
              <a:rPr lang="en-US" dirty="0" smtClean="0"/>
              <a:t>curricula</a:t>
            </a:r>
          </a:p>
          <a:p>
            <a:pPr marL="457200" indent="-457200">
              <a:buFont typeface="Arial" panose="020B0604020202020204" pitchFamily="34" charset="0"/>
              <a:buChar char="•"/>
            </a:pPr>
            <a:r>
              <a:rPr lang="en-US" dirty="0" smtClean="0"/>
              <a:t>Increases emphasis on </a:t>
            </a:r>
            <a:r>
              <a:rPr lang="en-US" b="1" dirty="0" smtClean="0"/>
              <a:t>scientific and critical reasoning skills</a:t>
            </a:r>
          </a:p>
          <a:p>
            <a:pPr marL="457200" indent="-457200">
              <a:buFont typeface="Arial" panose="020B0604020202020204" pitchFamily="34" charset="0"/>
              <a:buChar char="•"/>
            </a:pPr>
            <a:r>
              <a:rPr lang="en-US" dirty="0" smtClean="0"/>
              <a:t>Asks examinees to </a:t>
            </a:r>
            <a:r>
              <a:rPr lang="en-US" b="1" dirty="0" smtClean="0"/>
              <a:t>think like scientists </a:t>
            </a:r>
            <a:r>
              <a:rPr lang="en-US" dirty="0" smtClean="0"/>
              <a:t>by bringing together concepts in the natural and social sciences</a:t>
            </a:r>
          </a:p>
          <a:p>
            <a:pPr marL="457200" indent="-457200">
              <a:buFont typeface="Arial" panose="020B0604020202020204" pitchFamily="34" charset="0"/>
              <a:buChar char="•"/>
            </a:pPr>
            <a:r>
              <a:rPr lang="en-US" dirty="0" smtClean="0"/>
              <a:t>And by </a:t>
            </a:r>
            <a:r>
              <a:rPr lang="en-US" b="1" dirty="0" smtClean="0"/>
              <a:t>reasoning about research </a:t>
            </a:r>
            <a:r>
              <a:rPr lang="en-US" dirty="0" smtClean="0"/>
              <a:t>designs and results and interpreting data and drawing conclusions</a:t>
            </a:r>
          </a:p>
        </p:txBody>
      </p:sp>
      <p:sp>
        <p:nvSpPr>
          <p:cNvPr id="4" name="Slide Number Placeholder 3"/>
          <p:cNvSpPr>
            <a:spLocks noGrp="1"/>
          </p:cNvSpPr>
          <p:nvPr>
            <p:ph type="sldNum" sz="quarter" idx="4"/>
          </p:nvPr>
        </p:nvSpPr>
        <p:spPr>
          <a:xfrm>
            <a:off x="0" y="6091069"/>
            <a:ext cx="2133600" cy="365125"/>
          </a:xfrm>
        </p:spPr>
        <p:txBody>
          <a:bodyPr/>
          <a:lstStyle/>
          <a:p>
            <a:fld id="{51AC3CF6-25CD-4E75-9FFD-C5B9E43CD78B}"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26751339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216958" y="115977"/>
            <a:ext cx="6710083" cy="1545058"/>
            <a:chOff x="108958" y="1197"/>
            <a:chExt cx="3887122" cy="2332272"/>
          </a:xfrm>
        </p:grpSpPr>
        <p:sp>
          <p:nvSpPr>
            <p:cNvPr id="5" name="Rectangle 4"/>
            <p:cNvSpPr/>
            <p:nvPr/>
          </p:nvSpPr>
          <p:spPr>
            <a:xfrm>
              <a:off x="108958" y="1197"/>
              <a:ext cx="3887121" cy="2332272"/>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pPr algn="ctr"/>
              <a:endParaRPr lang="en-US"/>
            </a:p>
          </p:txBody>
        </p:sp>
        <p:sp>
          <p:nvSpPr>
            <p:cNvPr id="6" name="Rectangle 5"/>
            <p:cNvSpPr/>
            <p:nvPr/>
          </p:nvSpPr>
          <p:spPr>
            <a:xfrm>
              <a:off x="108959" y="1197"/>
              <a:ext cx="3887121" cy="2332272"/>
            </a:xfrm>
            <a:prstGeom prst="rect">
              <a:avLst/>
            </a:prstGeom>
          </p:spPr>
          <p:style>
            <a:lnRef idx="0">
              <a:schemeClr val="dk1"/>
            </a:lnRef>
            <a:fillRef idx="3">
              <a:schemeClr val="dk1"/>
            </a:fillRef>
            <a:effectRef idx="3">
              <a:schemeClr val="dk1"/>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Aft>
                  <a:spcPct val="35000"/>
                </a:spcAft>
              </a:pPr>
              <a:r>
                <a:rPr lang="en-US" sz="2800" dirty="0" smtClean="0">
                  <a:effectLst>
                    <a:outerShdw blurRad="50800" dist="38100" dir="10800000" algn="r" rotWithShape="0">
                      <a:prstClr val="black">
                        <a:alpha val="40000"/>
                      </a:prstClr>
                    </a:outerShdw>
                  </a:effectLst>
                </a:rPr>
                <a:t>Chemical &amp; Physical Foundations of Biological Systems</a:t>
              </a:r>
            </a:p>
          </p:txBody>
        </p:sp>
      </p:grpSp>
      <p:sp>
        <p:nvSpPr>
          <p:cNvPr id="9" name="Freeform 8"/>
          <p:cNvSpPr/>
          <p:nvPr/>
        </p:nvSpPr>
        <p:spPr>
          <a:xfrm>
            <a:off x="309282" y="2203309"/>
            <a:ext cx="8485094" cy="3689491"/>
          </a:xfrm>
          <a:custGeom>
            <a:avLst/>
            <a:gdLst>
              <a:gd name="connsiteX0" fmla="*/ 0 w 8485094"/>
              <a:gd name="connsiteY0" fmla="*/ 0 h 2249100"/>
              <a:gd name="connsiteX1" fmla="*/ 8485094 w 8485094"/>
              <a:gd name="connsiteY1" fmla="*/ 0 h 2249100"/>
              <a:gd name="connsiteX2" fmla="*/ 8485094 w 8485094"/>
              <a:gd name="connsiteY2" fmla="*/ 2249100 h 2249100"/>
              <a:gd name="connsiteX3" fmla="*/ 0 w 8485094"/>
              <a:gd name="connsiteY3" fmla="*/ 2249100 h 2249100"/>
              <a:gd name="connsiteX4" fmla="*/ 0 w 8485094"/>
              <a:gd name="connsiteY4" fmla="*/ 0 h 224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094" h="2249100">
                <a:moveTo>
                  <a:pt x="0" y="0"/>
                </a:moveTo>
                <a:lnTo>
                  <a:pt x="8485094" y="0"/>
                </a:lnTo>
                <a:lnTo>
                  <a:pt x="8485094" y="2249100"/>
                </a:lnTo>
                <a:lnTo>
                  <a:pt x="0" y="2249100"/>
                </a:lnTo>
                <a:lnTo>
                  <a:pt x="0" y="0"/>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8538" tIns="437388" rIns="658538" bIns="142240" numCol="1" spcCol="1270" anchor="t" anchorCtr="0">
            <a:noAutofit/>
          </a:bodyPr>
          <a:lstStyle/>
          <a:p>
            <a:pPr marL="685800" lvl="0" indent="-685800"/>
            <a:r>
              <a:rPr lang="en-US" b="0" dirty="0" smtClean="0"/>
              <a:t>4A:	</a:t>
            </a:r>
            <a:r>
              <a:rPr lang="en-US" sz="2400" b="0" dirty="0" smtClean="0"/>
              <a:t>Translational motion, forces, work, energy, and equilibrium in living systems</a:t>
            </a:r>
          </a:p>
          <a:p>
            <a:pPr marL="685800" lvl="0" indent="-685800"/>
            <a:r>
              <a:rPr lang="en-US" sz="2400" b="0" dirty="0" smtClean="0"/>
              <a:t>4B: 	Importance of fluids for the circulation of blood, gas movement, and gas exchange</a:t>
            </a:r>
          </a:p>
          <a:p>
            <a:pPr marL="685800" lvl="0" indent="-685800"/>
            <a:r>
              <a:rPr lang="en-US" sz="2400" b="0" dirty="0" smtClean="0"/>
              <a:t>4C:	Electrochemistry and electrical circuits and their elements</a:t>
            </a:r>
          </a:p>
          <a:p>
            <a:pPr marL="685800" lvl="0" indent="-685800"/>
            <a:r>
              <a:rPr lang="en-US" sz="2400" b="0" dirty="0" smtClean="0"/>
              <a:t>4D:	How light and sound interact with matter</a:t>
            </a:r>
          </a:p>
          <a:p>
            <a:pPr marL="685800" lvl="0" indent="-685800"/>
            <a:r>
              <a:rPr lang="en-US" sz="2400" b="0" dirty="0" smtClean="0"/>
              <a:t>4E: 	Atoms, nuclear decay, electronic structure, and atomic chemical behavior</a:t>
            </a:r>
          </a:p>
        </p:txBody>
      </p:sp>
      <p:sp>
        <p:nvSpPr>
          <p:cNvPr id="11" name="Freeform 10"/>
          <p:cNvSpPr/>
          <p:nvPr/>
        </p:nvSpPr>
        <p:spPr>
          <a:xfrm>
            <a:off x="152976" y="1994947"/>
            <a:ext cx="5939565" cy="619920"/>
          </a:xfrm>
          <a:custGeom>
            <a:avLst/>
            <a:gdLst>
              <a:gd name="connsiteX0" fmla="*/ 0 w 5939565"/>
              <a:gd name="connsiteY0" fmla="*/ 103322 h 619920"/>
              <a:gd name="connsiteX1" fmla="*/ 30262 w 5939565"/>
              <a:gd name="connsiteY1" fmla="*/ 30262 h 619920"/>
              <a:gd name="connsiteX2" fmla="*/ 103322 w 5939565"/>
              <a:gd name="connsiteY2" fmla="*/ 0 h 619920"/>
              <a:gd name="connsiteX3" fmla="*/ 5836243 w 5939565"/>
              <a:gd name="connsiteY3" fmla="*/ 0 h 619920"/>
              <a:gd name="connsiteX4" fmla="*/ 5909303 w 5939565"/>
              <a:gd name="connsiteY4" fmla="*/ 30262 h 619920"/>
              <a:gd name="connsiteX5" fmla="*/ 5939565 w 5939565"/>
              <a:gd name="connsiteY5" fmla="*/ 103322 h 619920"/>
              <a:gd name="connsiteX6" fmla="*/ 5939565 w 5939565"/>
              <a:gd name="connsiteY6" fmla="*/ 516598 h 619920"/>
              <a:gd name="connsiteX7" fmla="*/ 5909303 w 5939565"/>
              <a:gd name="connsiteY7" fmla="*/ 589658 h 619920"/>
              <a:gd name="connsiteX8" fmla="*/ 5836243 w 5939565"/>
              <a:gd name="connsiteY8" fmla="*/ 619920 h 619920"/>
              <a:gd name="connsiteX9" fmla="*/ 103322 w 5939565"/>
              <a:gd name="connsiteY9" fmla="*/ 619920 h 619920"/>
              <a:gd name="connsiteX10" fmla="*/ 30262 w 5939565"/>
              <a:gd name="connsiteY10" fmla="*/ 589658 h 619920"/>
              <a:gd name="connsiteX11" fmla="*/ 0 w 5939565"/>
              <a:gd name="connsiteY11" fmla="*/ 516598 h 619920"/>
              <a:gd name="connsiteX12" fmla="*/ 0 w 5939565"/>
              <a:gd name="connsiteY12"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9565" h="619920">
                <a:moveTo>
                  <a:pt x="0" y="103322"/>
                </a:moveTo>
                <a:cubicBezTo>
                  <a:pt x="0" y="75919"/>
                  <a:pt x="10886" y="49639"/>
                  <a:pt x="30262" y="30262"/>
                </a:cubicBezTo>
                <a:cubicBezTo>
                  <a:pt x="49639" y="10885"/>
                  <a:pt x="75919" y="0"/>
                  <a:pt x="103322" y="0"/>
                </a:cubicBezTo>
                <a:lnTo>
                  <a:pt x="5836243" y="0"/>
                </a:lnTo>
                <a:cubicBezTo>
                  <a:pt x="5863646" y="0"/>
                  <a:pt x="5889926" y="10886"/>
                  <a:pt x="5909303" y="30262"/>
                </a:cubicBezTo>
                <a:cubicBezTo>
                  <a:pt x="5928680" y="49639"/>
                  <a:pt x="5939565" y="75919"/>
                  <a:pt x="5939565" y="103322"/>
                </a:cubicBezTo>
                <a:lnTo>
                  <a:pt x="5939565" y="516598"/>
                </a:lnTo>
                <a:cubicBezTo>
                  <a:pt x="5939565" y="544001"/>
                  <a:pt x="5928679" y="570281"/>
                  <a:pt x="5909303" y="589658"/>
                </a:cubicBezTo>
                <a:cubicBezTo>
                  <a:pt x="5889926" y="609035"/>
                  <a:pt x="5863646" y="619920"/>
                  <a:pt x="5836243" y="619920"/>
                </a:cubicBezTo>
                <a:lnTo>
                  <a:pt x="103322" y="619920"/>
                </a:lnTo>
                <a:cubicBezTo>
                  <a:pt x="75919" y="619920"/>
                  <a:pt x="49639" y="609034"/>
                  <a:pt x="30262" y="589658"/>
                </a:cubicBezTo>
                <a:cubicBezTo>
                  <a:pt x="10885" y="570281"/>
                  <a:pt x="0" y="544001"/>
                  <a:pt x="0" y="516598"/>
                </a:cubicBezTo>
                <a:lnTo>
                  <a:pt x="0" y="103322"/>
                </a:lnTo>
                <a:close/>
              </a:path>
            </a:pathLst>
          </a:custGeom>
        </p:spPr>
        <p:style>
          <a:lnRef idx="0">
            <a:schemeClr val="dk1"/>
          </a:lnRef>
          <a:fillRef idx="3">
            <a:schemeClr val="dk1"/>
          </a:fillRef>
          <a:effectRef idx="3">
            <a:schemeClr val="dk1"/>
          </a:effectRef>
          <a:fontRef idx="minor">
            <a:schemeClr val="lt1"/>
          </a:fontRef>
        </p:style>
        <p:txBody>
          <a:bodyPr spcFirstLastPara="0" vert="horz" wrap="square" lIns="254763" tIns="30262" rIns="254763" bIns="30262" numCol="1" spcCol="1270" anchor="ctr" anchorCtr="0">
            <a:noAutofit/>
          </a:bodyPr>
          <a:lstStyle/>
          <a:p>
            <a:pPr lvl="0" algn="l" defTabSz="889000">
              <a:lnSpc>
                <a:spcPct val="90000"/>
              </a:lnSpc>
              <a:spcBef>
                <a:spcPct val="0"/>
              </a:spcBef>
              <a:spcAft>
                <a:spcPct val="35000"/>
              </a:spcAft>
            </a:pPr>
            <a:r>
              <a:rPr lang="en-US" sz="2000" b="0" kern="1200" dirty="0" smtClean="0"/>
              <a:t>Content Categories</a:t>
            </a:r>
          </a:p>
        </p:txBody>
      </p:sp>
      <p:sp>
        <p:nvSpPr>
          <p:cNvPr id="16" name="TextBox 15"/>
          <p:cNvSpPr txBox="1"/>
          <p:nvPr/>
        </p:nvSpPr>
        <p:spPr>
          <a:xfrm>
            <a:off x="638736" y="1337368"/>
            <a:ext cx="7866529"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800" dirty="0" smtClean="0">
                <a:ln w="18415" cmpd="sng">
                  <a:noFill/>
                  <a:prstDash val="solid"/>
                </a:ln>
                <a:solidFill>
                  <a:schemeClr val="accent3">
                    <a:lumMod val="50000"/>
                  </a:schemeClr>
                </a:solidFill>
              </a:rPr>
              <a:t>Foundational Concept 4</a:t>
            </a:r>
            <a:endParaRPr lang="en-US" sz="2800" dirty="0">
              <a:ln w="18415" cmpd="sng">
                <a:noFill/>
                <a:prstDash val="solid"/>
              </a:ln>
              <a:solidFill>
                <a:schemeClr val="accent3">
                  <a:lumMod val="50000"/>
                </a:schemeClr>
              </a:solidFill>
            </a:endParaRPr>
          </a:p>
        </p:txBody>
      </p:sp>
      <p:sp>
        <p:nvSpPr>
          <p:cNvPr id="8" name="Slide Number Placeholder 7"/>
          <p:cNvSpPr>
            <a:spLocks noGrp="1"/>
          </p:cNvSpPr>
          <p:nvPr>
            <p:ph type="sldNum" sz="quarter" idx="4"/>
          </p:nvPr>
        </p:nvSpPr>
        <p:spPr/>
        <p:txBody>
          <a:bodyPr/>
          <a:lstStyle/>
          <a:p>
            <a:fld id="{51AC3CF6-25CD-4E75-9FFD-C5B9E43CD78B}"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23003440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are MCAT topics chosen?</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51AC3CF6-25CD-4E75-9FFD-C5B9E43CD78B}" type="slidenum">
              <a:rPr lang="en-US" smtClean="0"/>
              <a:pPr/>
              <a:t>26</a:t>
            </a:fld>
            <a:endParaRPr lang="en-US" dirty="0"/>
          </a:p>
        </p:txBody>
      </p:sp>
      <p:sp>
        <p:nvSpPr>
          <p:cNvPr id="6" name="TextBox 5"/>
          <p:cNvSpPr txBox="1"/>
          <p:nvPr/>
        </p:nvSpPr>
        <p:spPr>
          <a:xfrm>
            <a:off x="435429" y="1233714"/>
            <a:ext cx="7939314" cy="4031873"/>
          </a:xfrm>
          <a:prstGeom prst="rect">
            <a:avLst/>
          </a:prstGeom>
          <a:noFill/>
        </p:spPr>
        <p:txBody>
          <a:bodyPr wrap="square" rtlCol="0">
            <a:spAutoFit/>
          </a:bodyPr>
          <a:lstStyle/>
          <a:p>
            <a:r>
              <a:rPr lang="en-US" sz="3200" dirty="0" smtClean="0">
                <a:solidFill>
                  <a:schemeClr val="tx1"/>
                </a:solidFill>
              </a:rPr>
              <a:t>Two Surveys:</a:t>
            </a:r>
          </a:p>
          <a:p>
            <a:endParaRPr lang="en-US" sz="3200" dirty="0">
              <a:solidFill>
                <a:schemeClr val="tx1"/>
              </a:solidFill>
            </a:endParaRPr>
          </a:p>
          <a:p>
            <a:pPr marL="457200" indent="-457200">
              <a:buAutoNum type="arabicPeriod"/>
            </a:pPr>
            <a:r>
              <a:rPr lang="en-US" sz="3200" dirty="0" smtClean="0">
                <a:solidFill>
                  <a:schemeClr val="tx1"/>
                </a:solidFill>
              </a:rPr>
              <a:t>Importance survey – medical school faculty, medical students, residents</a:t>
            </a:r>
          </a:p>
          <a:p>
            <a:pPr marL="457200" indent="-457200">
              <a:buAutoNum type="arabicPeriod"/>
            </a:pPr>
            <a:endParaRPr lang="en-US" sz="3200" dirty="0" smtClean="0">
              <a:solidFill>
                <a:schemeClr val="tx1"/>
              </a:solidFill>
            </a:endParaRPr>
          </a:p>
          <a:p>
            <a:pPr marL="457200" indent="-457200">
              <a:buAutoNum type="arabicPeriod"/>
            </a:pPr>
            <a:r>
              <a:rPr lang="en-US" sz="3200" dirty="0" smtClean="0">
                <a:solidFill>
                  <a:schemeClr val="tx1"/>
                </a:solidFill>
              </a:rPr>
              <a:t>What is taught survey – undergraduate natural science and social science faculty</a:t>
            </a:r>
            <a:endParaRPr lang="en-US" sz="3200" dirty="0">
              <a:solidFill>
                <a:schemeClr val="tx1"/>
              </a:solidFill>
            </a:endParaRPr>
          </a:p>
        </p:txBody>
      </p:sp>
    </p:spTree>
    <p:extLst>
      <p:ext uri="{BB962C8B-B14F-4D97-AF65-F5344CB8AC3E}">
        <p14:creationId xmlns:p14="http://schemas.microsoft.com/office/powerpoint/2010/main" val="24686085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9768" y="1162957"/>
            <a:ext cx="8537575" cy="614363"/>
          </a:xfrm>
        </p:spPr>
        <p:txBody>
          <a:bodyPr/>
          <a:lstStyle/>
          <a:p>
            <a:pPr>
              <a:defRPr/>
            </a:pPr>
            <a:r>
              <a:rPr lang="en-US" sz="3200" dirty="0" smtClean="0">
                <a:solidFill>
                  <a:schemeClr val="tx2">
                    <a:lumMod val="60000"/>
                    <a:lumOff val="40000"/>
                  </a:schemeClr>
                </a:solidFill>
              </a:rPr>
              <a:t>Medical school faculty and students and undergraduate faculty </a:t>
            </a:r>
            <a:r>
              <a:rPr lang="en-US" sz="3200" u="sng" dirty="0" smtClean="0">
                <a:solidFill>
                  <a:schemeClr val="tx2">
                    <a:lumMod val="60000"/>
                    <a:lumOff val="40000"/>
                  </a:schemeClr>
                </a:solidFill>
              </a:rPr>
              <a:t>survey data</a:t>
            </a:r>
            <a:endParaRPr lang="en-US" sz="3200" dirty="0" smtClean="0">
              <a:solidFill>
                <a:schemeClr val="tx2">
                  <a:lumMod val="60000"/>
                  <a:lumOff val="40000"/>
                </a:schemeClr>
              </a:solidFill>
            </a:endParaRPr>
          </a:p>
        </p:txBody>
      </p:sp>
      <p:sp>
        <p:nvSpPr>
          <p:cNvPr id="24579" name="Rectangle 3"/>
          <p:cNvSpPr>
            <a:spLocks noGrp="1" noChangeArrowheads="1"/>
          </p:cNvSpPr>
          <p:nvPr>
            <p:ph type="body" idx="1"/>
          </p:nvPr>
        </p:nvSpPr>
        <p:spPr>
          <a:xfrm>
            <a:off x="236538" y="2090738"/>
            <a:ext cx="8308975" cy="4157662"/>
          </a:xfrm>
        </p:spPr>
        <p:txBody>
          <a:bodyPr/>
          <a:lstStyle/>
          <a:p>
            <a:pPr lvl="1">
              <a:buFont typeface="Wingdings" pitchFamily="2" charset="2"/>
              <a:buChar char="Ø"/>
            </a:pPr>
            <a:r>
              <a:rPr lang="en-US" altLang="en-US" sz="2900" dirty="0" smtClean="0">
                <a:ea typeface="ＭＳ Ｐゴシック" pitchFamily="34" charset="-128"/>
              </a:rPr>
              <a:t>Content topics with </a:t>
            </a:r>
            <a:r>
              <a:rPr lang="en-US" altLang="en-US" sz="2900" dirty="0" smtClean="0">
                <a:solidFill>
                  <a:srgbClr val="FF0000"/>
                </a:solidFill>
                <a:ea typeface="ＭＳ Ｐゴシック" pitchFamily="34" charset="-128"/>
              </a:rPr>
              <a:t>high importance ratings </a:t>
            </a:r>
            <a:r>
              <a:rPr lang="en-US" altLang="en-US" sz="2900" dirty="0" smtClean="0">
                <a:ea typeface="ＭＳ Ｐゴシック" pitchFamily="34" charset="-128"/>
              </a:rPr>
              <a:t>that are </a:t>
            </a:r>
            <a:r>
              <a:rPr lang="en-US" altLang="en-US" sz="2900" dirty="0" smtClean="0">
                <a:solidFill>
                  <a:srgbClr val="FF0000"/>
                </a:solidFill>
                <a:ea typeface="ＭＳ Ｐゴシック" pitchFamily="34" charset="-128"/>
              </a:rPr>
              <a:t>widely taught </a:t>
            </a:r>
            <a:r>
              <a:rPr lang="en-US" altLang="en-US" sz="2900" dirty="0" smtClean="0">
                <a:ea typeface="ＭＳ Ｐゴシック" pitchFamily="34" charset="-128"/>
              </a:rPr>
              <a:t>will be tested on the future exam.</a:t>
            </a:r>
          </a:p>
          <a:p>
            <a:pPr lvl="1">
              <a:buFont typeface="Wingdings" pitchFamily="2" charset="2"/>
              <a:buChar char="Ø"/>
            </a:pPr>
            <a:r>
              <a:rPr lang="en-US" altLang="en-US" sz="2900" dirty="0" smtClean="0">
                <a:ea typeface="ＭＳ Ｐゴシック" pitchFamily="34" charset="-128"/>
              </a:rPr>
              <a:t>Focus will be on </a:t>
            </a:r>
            <a:r>
              <a:rPr lang="en-US" altLang="en-US" sz="2900" dirty="0" smtClean="0">
                <a:solidFill>
                  <a:srgbClr val="FF0000"/>
                </a:solidFill>
                <a:ea typeface="ＭＳ Ｐゴシック" pitchFamily="34" charset="-128"/>
              </a:rPr>
              <a:t>using</a:t>
            </a:r>
            <a:r>
              <a:rPr lang="en-US" altLang="en-US" sz="2900" dirty="0" smtClean="0">
                <a:ea typeface="ＭＳ Ｐゴシック" pitchFamily="34" charset="-128"/>
              </a:rPr>
              <a:t> that content knowledge to reason about applications to living systems</a:t>
            </a:r>
          </a:p>
          <a:p>
            <a:pPr lvl="1">
              <a:buFont typeface="Wingdings" pitchFamily="2" charset="2"/>
              <a:buChar char="Ø"/>
            </a:pPr>
            <a:r>
              <a:rPr lang="en-US" altLang="en-US" sz="2900" dirty="0" smtClean="0">
                <a:ea typeface="ＭＳ Ｐゴシック" pitchFamily="34" charset="-128"/>
              </a:rPr>
              <a:t>Some “straight content knowledge” questions will continue to appear on the MCAT</a:t>
            </a:r>
          </a:p>
          <a:p>
            <a:pPr lvl="1"/>
            <a:endParaRPr lang="en-US" altLang="en-US" sz="2900" dirty="0" smtClean="0">
              <a:ea typeface="ＭＳ Ｐゴシック" pitchFamily="34" charset="-128"/>
            </a:endParaRPr>
          </a:p>
        </p:txBody>
      </p:sp>
    </p:spTree>
    <p:extLst>
      <p:ext uri="{BB962C8B-B14F-4D97-AF65-F5344CB8AC3E}">
        <p14:creationId xmlns:p14="http://schemas.microsoft.com/office/powerpoint/2010/main" val="16668107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723928"/>
            <a:ext cx="8386762" cy="620712"/>
          </a:xfrm>
        </p:spPr>
        <p:txBody>
          <a:bodyPr/>
          <a:lstStyle/>
          <a:p>
            <a:pPr algn="ctr">
              <a:defRPr/>
            </a:pPr>
            <a:r>
              <a:rPr lang="en-US" dirty="0" smtClean="0">
                <a:solidFill>
                  <a:schemeClr val="tx2">
                    <a:lumMod val="60000"/>
                    <a:lumOff val="40000"/>
                  </a:schemeClr>
                </a:solidFill>
              </a:rPr>
              <a:t>Science Importance Survey Results</a:t>
            </a:r>
            <a:endParaRPr lang="en-US" dirty="0">
              <a:solidFill>
                <a:schemeClr val="tx2">
                  <a:lumMod val="60000"/>
                  <a:lumOff val="40000"/>
                </a:schemeClr>
              </a:solidFill>
            </a:endParaRPr>
          </a:p>
        </p:txBody>
      </p:sp>
      <p:pic>
        <p:nvPicPr>
          <p:cNvPr id="266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1771"/>
            <a:ext cx="9077325" cy="419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066800" y="3581400"/>
            <a:ext cx="78486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6629" name="TextBox 5"/>
          <p:cNvSpPr txBox="1">
            <a:spLocks noChangeArrowheads="1"/>
          </p:cNvSpPr>
          <p:nvPr/>
        </p:nvSpPr>
        <p:spPr bwMode="auto">
          <a:xfrm>
            <a:off x="2173288" y="5484813"/>
            <a:ext cx="235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a:t>Current MCAT cut-off</a:t>
            </a:r>
          </a:p>
        </p:txBody>
      </p:sp>
      <p:cxnSp>
        <p:nvCxnSpPr>
          <p:cNvPr id="8" name="Straight Arrow Connector 7"/>
          <p:cNvCxnSpPr>
            <a:stCxn id="26629" idx="1"/>
          </p:cNvCxnSpPr>
          <p:nvPr/>
        </p:nvCxnSpPr>
        <p:spPr>
          <a:xfrm flipH="1" flipV="1">
            <a:off x="1295400" y="3657600"/>
            <a:ext cx="877888" cy="2012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9188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233363"/>
            <a:ext cx="8810625" cy="620712"/>
          </a:xfrm>
        </p:spPr>
        <p:txBody>
          <a:bodyPr/>
          <a:lstStyle/>
          <a:p>
            <a:r>
              <a:rPr lang="en-US" altLang="en-US" sz="2800" dirty="0" smtClean="0">
                <a:solidFill>
                  <a:schemeClr val="tx1">
                    <a:lumMod val="60000"/>
                    <a:lumOff val="40000"/>
                  </a:schemeClr>
                </a:solidFill>
                <a:ea typeface="ＭＳ Ｐゴシック" pitchFamily="34" charset="-128"/>
              </a:rPr>
              <a:t>Physics Topics That Were Rated Very Highly</a:t>
            </a:r>
            <a:br>
              <a:rPr lang="en-US" altLang="en-US" sz="2800" dirty="0" smtClean="0">
                <a:solidFill>
                  <a:schemeClr val="tx1">
                    <a:lumMod val="60000"/>
                    <a:lumOff val="40000"/>
                  </a:schemeClr>
                </a:solidFill>
                <a:ea typeface="ＭＳ Ｐゴシック" pitchFamily="34" charset="-128"/>
              </a:rPr>
            </a:br>
            <a:r>
              <a:rPr lang="en-US" altLang="en-US" sz="2800" dirty="0" smtClean="0">
                <a:solidFill>
                  <a:schemeClr val="tx1">
                    <a:lumMod val="60000"/>
                    <a:lumOff val="40000"/>
                  </a:schemeClr>
                </a:solidFill>
                <a:ea typeface="ＭＳ Ｐゴシック" pitchFamily="34" charset="-128"/>
              </a:rPr>
              <a:t>&gt; 3.0</a:t>
            </a:r>
          </a:p>
        </p:txBody>
      </p:sp>
      <p:sp>
        <p:nvSpPr>
          <p:cNvPr id="27651" name="Content Placeholder 2"/>
          <p:cNvSpPr>
            <a:spLocks noGrp="1"/>
          </p:cNvSpPr>
          <p:nvPr>
            <p:ph idx="1"/>
          </p:nvPr>
        </p:nvSpPr>
        <p:spPr>
          <a:xfrm>
            <a:off x="581025" y="1022350"/>
            <a:ext cx="7988300" cy="4767263"/>
          </a:xfrm>
        </p:spPr>
        <p:txBody>
          <a:bodyPr/>
          <a:lstStyle/>
          <a:p>
            <a:pPr>
              <a:spcBef>
                <a:spcPct val="0"/>
              </a:spcBef>
              <a:buFont typeface="Wingdings" pitchFamily="2" charset="2"/>
              <a:buChar char="Ø"/>
            </a:pPr>
            <a:r>
              <a:rPr lang="en-US" altLang="en-US" sz="2000" dirty="0" smtClean="0">
                <a:ea typeface="ＭＳ Ｐゴシック" pitchFamily="34" charset="-128"/>
              </a:rPr>
              <a:t>Units and dimensions</a:t>
            </a:r>
          </a:p>
          <a:p>
            <a:pPr>
              <a:spcBef>
                <a:spcPct val="0"/>
              </a:spcBef>
              <a:buFont typeface="Wingdings" pitchFamily="2" charset="2"/>
              <a:buChar char="Ø"/>
            </a:pPr>
            <a:r>
              <a:rPr lang="en-US" altLang="en-US" sz="2000" dirty="0" smtClean="0">
                <a:ea typeface="ＭＳ Ｐゴシック" pitchFamily="34" charset="-128"/>
              </a:rPr>
              <a:t>Mass, length, time, role of experiment and measurement</a:t>
            </a:r>
          </a:p>
          <a:p>
            <a:pPr>
              <a:spcBef>
                <a:spcPct val="0"/>
              </a:spcBef>
              <a:buFont typeface="Wingdings" pitchFamily="2" charset="2"/>
              <a:buChar char="Ø"/>
            </a:pPr>
            <a:r>
              <a:rPr lang="en-US" altLang="en-US" sz="2000" dirty="0" smtClean="0">
                <a:ea typeface="ＭＳ Ｐゴシック" pitchFamily="34" charset="-128"/>
              </a:rPr>
              <a:t>Error (uncertainty) analysis</a:t>
            </a:r>
          </a:p>
          <a:p>
            <a:pPr>
              <a:spcBef>
                <a:spcPct val="0"/>
              </a:spcBef>
              <a:buFont typeface="Wingdings" pitchFamily="2" charset="2"/>
              <a:buChar char="Ø"/>
            </a:pPr>
            <a:r>
              <a:rPr lang="en-US" altLang="en-US" sz="2000" dirty="0" smtClean="0">
                <a:ea typeface="ＭＳ Ｐゴシック" pitchFamily="34" charset="-128"/>
              </a:rPr>
              <a:t>Transport Processes – diffusion, osmosis, etc.</a:t>
            </a:r>
          </a:p>
          <a:p>
            <a:pPr>
              <a:spcBef>
                <a:spcPct val="0"/>
              </a:spcBef>
              <a:buFont typeface="Wingdings" pitchFamily="2" charset="2"/>
              <a:buChar char="Ø"/>
            </a:pPr>
            <a:endParaRPr lang="en-US" altLang="en-US" sz="2000" dirty="0" smtClean="0">
              <a:ea typeface="ＭＳ Ｐゴシック" pitchFamily="34" charset="-128"/>
            </a:endParaRPr>
          </a:p>
          <a:p>
            <a:pPr>
              <a:spcBef>
                <a:spcPct val="0"/>
              </a:spcBef>
            </a:pPr>
            <a:r>
              <a:rPr lang="en-US" altLang="en-US" sz="2000" dirty="0" smtClean="0">
                <a:ea typeface="ＭＳ Ｐゴシック" pitchFamily="34" charset="-128"/>
              </a:rPr>
              <a:t>Graphing Techniques</a:t>
            </a:r>
          </a:p>
          <a:p>
            <a:pPr>
              <a:spcBef>
                <a:spcPct val="0"/>
              </a:spcBef>
            </a:pPr>
            <a:r>
              <a:rPr lang="en-US" altLang="en-US" sz="2000" dirty="0" smtClean="0">
                <a:ea typeface="ＭＳ Ｐゴシック" pitchFamily="34" charset="-128"/>
              </a:rPr>
              <a:t>Translational motion</a:t>
            </a:r>
          </a:p>
          <a:p>
            <a:pPr>
              <a:spcBef>
                <a:spcPct val="0"/>
              </a:spcBef>
            </a:pPr>
            <a:r>
              <a:rPr lang="en-US" altLang="en-US" sz="2000" dirty="0" smtClean="0">
                <a:ea typeface="ＭＳ Ｐゴシック" pitchFamily="34" charset="-128"/>
              </a:rPr>
              <a:t>Sound</a:t>
            </a:r>
          </a:p>
          <a:p>
            <a:pPr>
              <a:spcBef>
                <a:spcPct val="0"/>
              </a:spcBef>
            </a:pPr>
            <a:r>
              <a:rPr lang="en-US" altLang="en-US" sz="2000" dirty="0" smtClean="0">
                <a:ea typeface="ＭＳ Ｐゴシック" pitchFamily="34" charset="-128"/>
              </a:rPr>
              <a:t>Kinetic Theory and Ideal Gas Laws</a:t>
            </a:r>
          </a:p>
          <a:p>
            <a:pPr>
              <a:spcBef>
                <a:spcPct val="0"/>
              </a:spcBef>
            </a:pPr>
            <a:r>
              <a:rPr lang="en-US" altLang="en-US" sz="2000" dirty="0" smtClean="0">
                <a:ea typeface="ＭＳ Ｐゴシック" pitchFamily="34" charset="-128"/>
              </a:rPr>
              <a:t>Fluids</a:t>
            </a:r>
          </a:p>
          <a:p>
            <a:pPr>
              <a:spcBef>
                <a:spcPct val="0"/>
              </a:spcBef>
            </a:pPr>
            <a:r>
              <a:rPr lang="en-US" altLang="en-US" sz="2000" dirty="0" smtClean="0">
                <a:ea typeface="ＭＳ Ｐゴシック" pitchFamily="34" charset="-128"/>
              </a:rPr>
              <a:t>Circuit elements (batteries, capacitors, dielectrics, resistors,…)</a:t>
            </a:r>
          </a:p>
          <a:p>
            <a:pPr>
              <a:spcBef>
                <a:spcPct val="0"/>
              </a:spcBef>
            </a:pPr>
            <a:r>
              <a:rPr lang="en-US" altLang="en-US" sz="2000" dirty="0" smtClean="0">
                <a:ea typeface="ＭＳ Ｐゴシック" pitchFamily="34" charset="-128"/>
              </a:rPr>
              <a:t>Atomic Nucleus</a:t>
            </a:r>
          </a:p>
          <a:p>
            <a:pPr>
              <a:spcBef>
                <a:spcPct val="0"/>
              </a:spcBef>
            </a:pPr>
            <a:r>
              <a:rPr lang="en-US" altLang="en-US" sz="2000" dirty="0" smtClean="0">
                <a:solidFill>
                  <a:srgbClr val="FF0000"/>
                </a:solidFill>
                <a:ea typeface="ＭＳ Ｐゴシック" pitchFamily="34" charset="-128"/>
              </a:rPr>
              <a:t>Feedback and Control </a:t>
            </a:r>
            <a:r>
              <a:rPr lang="en-US" altLang="en-US" sz="2000" dirty="0" smtClean="0">
                <a:ea typeface="ＭＳ Ｐゴシック" pitchFamily="34" charset="-128"/>
              </a:rPr>
              <a:t>(descriptive)</a:t>
            </a:r>
          </a:p>
          <a:p>
            <a:pPr>
              <a:spcBef>
                <a:spcPct val="0"/>
              </a:spcBef>
            </a:pPr>
            <a:r>
              <a:rPr lang="en-US" altLang="en-US" sz="2000" dirty="0" smtClean="0">
                <a:ea typeface="ＭＳ Ｐゴシック" pitchFamily="34" charset="-128"/>
              </a:rPr>
              <a:t>Statistical Physics (statistical distributions, fluctuations and noise)</a:t>
            </a:r>
          </a:p>
          <a:p>
            <a:pPr>
              <a:spcBef>
                <a:spcPct val="0"/>
              </a:spcBef>
            </a:pPr>
            <a:endParaRPr lang="en-US" altLang="en-US" sz="2000" dirty="0" smtClean="0">
              <a:ea typeface="ＭＳ Ｐゴシック" pitchFamily="34" charset="-128"/>
            </a:endParaRPr>
          </a:p>
          <a:p>
            <a:pPr>
              <a:spcBef>
                <a:spcPct val="0"/>
              </a:spcBef>
              <a:buFont typeface="Wingdings" pitchFamily="2" charset="2"/>
              <a:buChar char="Ø"/>
            </a:pPr>
            <a:r>
              <a:rPr lang="en-US" altLang="en-US" sz="2000" dirty="0" smtClean="0">
                <a:ea typeface="ＭＳ Ｐゴシック" pitchFamily="34" charset="-128"/>
              </a:rPr>
              <a:t> = 4.0 or higher (greater than any biochemistry topic)</a:t>
            </a:r>
          </a:p>
          <a:p>
            <a:pPr>
              <a:spcBef>
                <a:spcPct val="0"/>
              </a:spcBef>
            </a:pPr>
            <a:endParaRPr lang="en-US" altLang="en-US" sz="2000" dirty="0" smtClean="0">
              <a:ea typeface="ＭＳ Ｐゴシック" pitchFamily="34" charset="-128"/>
            </a:endParaRPr>
          </a:p>
        </p:txBody>
      </p:sp>
    </p:spTree>
    <p:extLst>
      <p:ext uri="{BB962C8B-B14F-4D97-AF65-F5344CB8AC3E}">
        <p14:creationId xmlns:p14="http://schemas.microsoft.com/office/powerpoint/2010/main" val="11260806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 y="1362635"/>
            <a:ext cx="4548613" cy="4146287"/>
          </a:xfrm>
        </p:spPr>
        <p:txBody>
          <a:bodyPr/>
          <a:lstStyle/>
          <a:p>
            <a:pPr lvl="2">
              <a:buFont typeface="Arial" pitchFamily="34" charset="0"/>
              <a:buChar char="•"/>
            </a:pPr>
            <a:r>
              <a:rPr lang="en-US" sz="2800" dirty="0" smtClean="0"/>
              <a:t>Scientific </a:t>
            </a:r>
            <a:r>
              <a:rPr lang="en-US" sz="2800" dirty="0"/>
              <a:t>Foundations for Future Physicians Committee</a:t>
            </a:r>
          </a:p>
          <a:p>
            <a:pPr lvl="2">
              <a:buFont typeface="Arial" pitchFamily="34" charset="0"/>
              <a:buChar char="•"/>
            </a:pPr>
            <a:r>
              <a:rPr lang="en-US" sz="2800" dirty="0"/>
              <a:t>Behavioral and Social Sciences Foundations </a:t>
            </a:r>
            <a:r>
              <a:rPr lang="en-US" sz="2800" dirty="0" smtClean="0"/>
              <a:t>for </a:t>
            </a:r>
            <a:r>
              <a:rPr lang="en-US" sz="2800" dirty="0"/>
              <a:t>Future Physicians </a:t>
            </a:r>
          </a:p>
          <a:p>
            <a:pPr lvl="2">
              <a:buFont typeface="Arial" pitchFamily="34" charset="0"/>
              <a:buChar char="•"/>
            </a:pPr>
            <a:r>
              <a:rPr lang="en-US" sz="2800" dirty="0" smtClean="0"/>
              <a:t>Holistic </a:t>
            </a:r>
            <a:r>
              <a:rPr lang="en-US" sz="2800" dirty="0"/>
              <a:t>Review Project Advisory Committee</a:t>
            </a:r>
          </a:p>
          <a:p>
            <a:pPr marL="741363" lvl="1"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dirty="0"/>
          </a:p>
        </p:txBody>
      </p:sp>
      <p:pic>
        <p:nvPicPr>
          <p:cNvPr id="9" name="Content Placeholder 8"/>
          <p:cNvPicPr>
            <a:picLocks noGrp="1" noChangeAspect="1"/>
          </p:cNvPicPr>
          <p:nvPr>
            <p:ph sz="quarter" idx="4"/>
          </p:nvPr>
        </p:nvPicPr>
        <p:blipFill>
          <a:blip r:embed="rId3" cstate="print"/>
          <a:stretch>
            <a:fillRect/>
          </a:stretch>
        </p:blipFill>
        <p:spPr>
          <a:xfrm rot="21311311">
            <a:off x="5858983" y="1076616"/>
            <a:ext cx="1786283" cy="2310584"/>
          </a:xfrm>
          <a:prstGeom prst="rect">
            <a:avLst/>
          </a:prstGeom>
        </p:spPr>
      </p:pic>
      <p:sp>
        <p:nvSpPr>
          <p:cNvPr id="2" name="Title 1"/>
          <p:cNvSpPr>
            <a:spLocks noGrp="1"/>
          </p:cNvSpPr>
          <p:nvPr>
            <p:ph type="title"/>
          </p:nvPr>
        </p:nvSpPr>
        <p:spPr>
          <a:xfrm>
            <a:off x="466165" y="154842"/>
            <a:ext cx="8489471" cy="948130"/>
          </a:xfrm>
        </p:spPr>
        <p:txBody>
          <a:bodyPr/>
          <a:lstStyle/>
          <a:p>
            <a:r>
              <a:rPr lang="en-US" dirty="0" smtClean="0">
                <a:solidFill>
                  <a:schemeClr val="tx1">
                    <a:lumMod val="60000"/>
                    <a:lumOff val="40000"/>
                  </a:schemeClr>
                </a:solidFill>
              </a:rPr>
              <a:t>The blueprints for the MCAT</a:t>
            </a:r>
            <a:r>
              <a:rPr lang="en-US" baseline="30000" dirty="0" smtClean="0">
                <a:solidFill>
                  <a:schemeClr val="tx1">
                    <a:lumMod val="60000"/>
                    <a:lumOff val="40000"/>
                  </a:schemeClr>
                </a:solidFill>
              </a:rPr>
              <a:t>2015</a:t>
            </a:r>
            <a:r>
              <a:rPr lang="en-US" dirty="0" smtClean="0">
                <a:solidFill>
                  <a:schemeClr val="tx1">
                    <a:lumMod val="60000"/>
                    <a:lumOff val="40000"/>
                  </a:schemeClr>
                </a:solidFill>
              </a:rPr>
              <a:t> exam are based on evidence</a:t>
            </a:r>
            <a:endParaRPr lang="en-US" dirty="0">
              <a:solidFill>
                <a:schemeClr val="tx1">
                  <a:lumMod val="60000"/>
                  <a:lumOff val="40000"/>
                </a:schemeClr>
              </a:solidFill>
            </a:endParaRPr>
          </a:p>
        </p:txBody>
      </p:sp>
      <p:sp>
        <p:nvSpPr>
          <p:cNvPr id="8" name="Slide Number Placeholder 7"/>
          <p:cNvSpPr>
            <a:spLocks noGrp="1"/>
          </p:cNvSpPr>
          <p:nvPr>
            <p:ph type="sldNum" sz="quarter" idx="10"/>
          </p:nvPr>
        </p:nvSpPr>
        <p:spPr>
          <a:xfrm>
            <a:off x="0" y="6122722"/>
            <a:ext cx="2133600" cy="365125"/>
          </a:xfrm>
        </p:spPr>
        <p:txBody>
          <a:bodyPr/>
          <a:lstStyle/>
          <a:p>
            <a:fld id="{51AC3CF6-25CD-4E75-9FFD-C5B9E43CD78B}" type="slidenum">
              <a:rPr lang="en-US" smtClean="0">
                <a:solidFill>
                  <a:schemeClr val="bg1"/>
                </a:solidFill>
              </a:rPr>
              <a:pPr/>
              <a:t>3</a:t>
            </a:fld>
            <a:endParaRPr lang="en-US" dirty="0">
              <a:solidFill>
                <a:schemeClr val="bg1"/>
              </a:solidFill>
            </a:endParaRPr>
          </a:p>
        </p:txBody>
      </p:sp>
      <p:pic>
        <p:nvPicPr>
          <p:cNvPr id="10" name="Picture 9"/>
          <p:cNvPicPr>
            <a:picLocks noChangeAspect="1"/>
          </p:cNvPicPr>
          <p:nvPr/>
        </p:nvPicPr>
        <p:blipFill>
          <a:blip r:embed="rId4" cstate="print"/>
          <a:stretch>
            <a:fillRect/>
          </a:stretch>
        </p:blipFill>
        <p:spPr>
          <a:xfrm rot="628668">
            <a:off x="7001659" y="2467713"/>
            <a:ext cx="1761897" cy="2274005"/>
          </a:xfrm>
          <a:prstGeom prst="rect">
            <a:avLst/>
          </a:prstGeom>
        </p:spPr>
      </p:pic>
      <p:pic>
        <p:nvPicPr>
          <p:cNvPr id="11" name="Picture 10"/>
          <p:cNvPicPr>
            <a:picLocks noChangeAspect="1"/>
          </p:cNvPicPr>
          <p:nvPr/>
        </p:nvPicPr>
        <p:blipFill>
          <a:blip r:embed="rId5" cstate="print"/>
          <a:stretch>
            <a:fillRect/>
          </a:stretch>
        </p:blipFill>
        <p:spPr>
          <a:xfrm rot="21281719">
            <a:off x="5300918" y="3450979"/>
            <a:ext cx="2066723" cy="2505673"/>
          </a:xfrm>
          <a:prstGeom prst="rect">
            <a:avLst/>
          </a:prstGeom>
        </p:spPr>
      </p:pic>
      <p:sp>
        <p:nvSpPr>
          <p:cNvPr id="14" name="Rectangle 13"/>
          <p:cNvSpPr/>
          <p:nvPr/>
        </p:nvSpPr>
        <p:spPr>
          <a:xfrm>
            <a:off x="7730088" y="920722"/>
            <a:ext cx="1404978" cy="1384995"/>
          </a:xfrm>
          <a:prstGeom prst="rect">
            <a:avLst/>
          </a:prstGeom>
        </p:spPr>
        <p:txBody>
          <a:bodyPr wrap="square">
            <a:spAutoFit/>
          </a:bodyPr>
          <a:lstStyle/>
          <a:p>
            <a:r>
              <a:rPr lang="en-US" sz="1400" dirty="0">
                <a:solidFill>
                  <a:schemeClr val="accent1"/>
                </a:solidFill>
              </a:rPr>
              <a:t>Roadmap to Diversity: Integrating Holistic Review Practices</a:t>
            </a:r>
          </a:p>
        </p:txBody>
      </p:sp>
      <p:sp>
        <p:nvSpPr>
          <p:cNvPr id="15" name="Rectangle 14"/>
          <p:cNvSpPr/>
          <p:nvPr/>
        </p:nvSpPr>
        <p:spPr>
          <a:xfrm>
            <a:off x="4038525" y="4814478"/>
            <a:ext cx="1871384" cy="954107"/>
          </a:xfrm>
          <a:prstGeom prst="rect">
            <a:avLst/>
          </a:prstGeom>
        </p:spPr>
        <p:txBody>
          <a:bodyPr wrap="square">
            <a:spAutoFit/>
          </a:bodyPr>
          <a:lstStyle/>
          <a:p>
            <a:r>
              <a:rPr lang="en-US" sz="1400" dirty="0">
                <a:solidFill>
                  <a:schemeClr val="accent1"/>
                </a:solidFill>
              </a:rPr>
              <a:t>Behavioral and Social Science Foundations for Future Physicians</a:t>
            </a:r>
          </a:p>
        </p:txBody>
      </p:sp>
      <p:sp>
        <p:nvSpPr>
          <p:cNvPr id="16" name="Rectangle 15"/>
          <p:cNvSpPr/>
          <p:nvPr/>
        </p:nvSpPr>
        <p:spPr>
          <a:xfrm>
            <a:off x="7479043" y="4987840"/>
            <a:ext cx="1754101" cy="954107"/>
          </a:xfrm>
          <a:prstGeom prst="rect">
            <a:avLst/>
          </a:prstGeom>
        </p:spPr>
        <p:txBody>
          <a:bodyPr wrap="square">
            <a:spAutoFit/>
          </a:bodyPr>
          <a:lstStyle/>
          <a:p>
            <a:r>
              <a:rPr lang="en-US" sz="1400" dirty="0">
                <a:solidFill>
                  <a:schemeClr val="accent1"/>
                </a:solidFill>
              </a:rPr>
              <a:t>Scientific Foundations </a:t>
            </a:r>
            <a:r>
              <a:rPr lang="en-US" sz="1400" dirty="0" smtClean="0">
                <a:solidFill>
                  <a:schemeClr val="accent1"/>
                </a:solidFill>
              </a:rPr>
              <a:t>for </a:t>
            </a:r>
            <a:r>
              <a:rPr lang="en-US" sz="1400" dirty="0">
                <a:solidFill>
                  <a:schemeClr val="accent1"/>
                </a:solidFill>
              </a:rPr>
              <a:t>Future Physicians Report</a:t>
            </a:r>
          </a:p>
        </p:txBody>
      </p:sp>
    </p:spTree>
    <p:extLst>
      <p:ext uri="{BB962C8B-B14F-4D97-AF65-F5344CB8AC3E}">
        <p14:creationId xmlns:p14="http://schemas.microsoft.com/office/powerpoint/2010/main" val="408730313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738441"/>
            <a:ext cx="8386762" cy="620712"/>
          </a:xfrm>
        </p:spPr>
        <p:txBody>
          <a:bodyPr/>
          <a:lstStyle/>
          <a:p>
            <a:r>
              <a:rPr lang="en-US" altLang="en-US" dirty="0" smtClean="0">
                <a:solidFill>
                  <a:schemeClr val="tx1">
                    <a:lumMod val="60000"/>
                    <a:lumOff val="40000"/>
                  </a:schemeClr>
                </a:solidFill>
                <a:ea typeface="ＭＳ Ｐゴシック" pitchFamily="34" charset="-128"/>
              </a:rPr>
              <a:t>Physics Topics with Relatively Low Importance Ratings &lt; 2.5</a:t>
            </a:r>
          </a:p>
        </p:txBody>
      </p:sp>
      <p:sp>
        <p:nvSpPr>
          <p:cNvPr id="28675" name="Content Placeholder 2"/>
          <p:cNvSpPr>
            <a:spLocks noGrp="1"/>
          </p:cNvSpPr>
          <p:nvPr>
            <p:ph idx="1"/>
          </p:nvPr>
        </p:nvSpPr>
        <p:spPr>
          <a:xfrm>
            <a:off x="464911" y="1543530"/>
            <a:ext cx="7988300" cy="3275212"/>
          </a:xfrm>
        </p:spPr>
        <p:txBody>
          <a:bodyPr/>
          <a:lstStyle/>
          <a:p>
            <a:pPr>
              <a:lnSpc>
                <a:spcPct val="150000"/>
              </a:lnSpc>
              <a:spcBef>
                <a:spcPct val="0"/>
              </a:spcBef>
            </a:pPr>
            <a:r>
              <a:rPr lang="en-US" altLang="en-US" sz="2000" dirty="0" smtClean="0">
                <a:ea typeface="ＭＳ Ｐゴシック" pitchFamily="34" charset="-128"/>
              </a:rPr>
              <a:t>Momentum</a:t>
            </a:r>
          </a:p>
          <a:p>
            <a:pPr>
              <a:lnSpc>
                <a:spcPct val="150000"/>
              </a:lnSpc>
              <a:spcBef>
                <a:spcPct val="0"/>
              </a:spcBef>
            </a:pPr>
            <a:r>
              <a:rPr lang="en-US" altLang="en-US" sz="2000" dirty="0" smtClean="0">
                <a:ea typeface="ＭＳ Ｐゴシック" pitchFamily="34" charset="-128"/>
              </a:rPr>
              <a:t>Rotational motion</a:t>
            </a:r>
          </a:p>
          <a:p>
            <a:pPr>
              <a:lnSpc>
                <a:spcPct val="150000"/>
              </a:lnSpc>
              <a:spcBef>
                <a:spcPct val="0"/>
              </a:spcBef>
            </a:pPr>
            <a:r>
              <a:rPr lang="en-US" altLang="en-US" sz="2000" dirty="0" smtClean="0">
                <a:ea typeface="ＭＳ Ｐゴシック" pitchFamily="34" charset="-128"/>
              </a:rPr>
              <a:t>Circuits (Kirchhoff’s Rules, Wheatstone bridge, potentiometer and voltage dividers, power in circuits)</a:t>
            </a:r>
          </a:p>
          <a:p>
            <a:pPr>
              <a:lnSpc>
                <a:spcPct val="150000"/>
              </a:lnSpc>
              <a:spcBef>
                <a:spcPct val="0"/>
              </a:spcBef>
            </a:pPr>
            <a:r>
              <a:rPr lang="en-US" altLang="en-US" sz="2000" dirty="0" smtClean="0">
                <a:ea typeface="ＭＳ Ｐゴシック" pitchFamily="34" charset="-128"/>
              </a:rPr>
              <a:t>Magnetism (magnetic materials, orbits of charged particles in magnetic fields, general sources of B fields)</a:t>
            </a:r>
          </a:p>
          <a:p>
            <a:pPr>
              <a:lnSpc>
                <a:spcPct val="150000"/>
              </a:lnSpc>
              <a:spcBef>
                <a:spcPct val="0"/>
              </a:spcBef>
            </a:pPr>
            <a:r>
              <a:rPr lang="en-US" altLang="en-US" sz="2000" dirty="0" smtClean="0">
                <a:ea typeface="ＭＳ Ｐゴシック" pitchFamily="34" charset="-128"/>
              </a:rPr>
              <a:t>Electromagnetic Induction</a:t>
            </a:r>
          </a:p>
          <a:p>
            <a:pPr>
              <a:lnSpc>
                <a:spcPct val="150000"/>
              </a:lnSpc>
              <a:spcBef>
                <a:spcPct val="0"/>
              </a:spcBef>
            </a:pPr>
            <a:r>
              <a:rPr lang="en-US" altLang="en-US" sz="2000" dirty="0" smtClean="0">
                <a:ea typeface="ＭＳ Ｐゴシック" pitchFamily="34" charset="-128"/>
              </a:rPr>
              <a:t>Alternating Current Circuits</a:t>
            </a:r>
          </a:p>
        </p:txBody>
      </p:sp>
      <p:sp>
        <p:nvSpPr>
          <p:cNvPr id="28676" name="Slide Number Placeholder 3"/>
          <p:cNvSpPr>
            <a:spLocks noGrp="1"/>
          </p:cNvSpPr>
          <p:nvPr>
            <p:ph type="sldNum"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a:fld id="{91AFE1A3-CD13-4025-9828-BBEBCD2E504B}" type="slidenum">
              <a:rPr lang="en-US" altLang="en-US" smtClean="0">
                <a:solidFill>
                  <a:srgbClr val="898989"/>
                </a:solidFill>
              </a:rPr>
              <a:pPr algn="l"/>
              <a:t>30</a:t>
            </a:fld>
            <a:endParaRPr lang="en-US" altLang="en-US" smtClean="0">
              <a:solidFill>
                <a:srgbClr val="898989"/>
              </a:solidFill>
            </a:endParaRPr>
          </a:p>
        </p:txBody>
      </p:sp>
    </p:spTree>
    <p:extLst>
      <p:ext uri="{BB962C8B-B14F-4D97-AF65-F5344CB8AC3E}">
        <p14:creationId xmlns:p14="http://schemas.microsoft.com/office/powerpoint/2010/main" val="10947321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549750"/>
            <a:ext cx="8386762" cy="620712"/>
          </a:xfrm>
        </p:spPr>
        <p:txBody>
          <a:bodyPr/>
          <a:lstStyle/>
          <a:p>
            <a:r>
              <a:rPr lang="en-US" dirty="0" smtClean="0">
                <a:solidFill>
                  <a:schemeClr val="tx1">
                    <a:lumMod val="60000"/>
                    <a:lumOff val="40000"/>
                  </a:schemeClr>
                </a:solidFill>
              </a:rPr>
              <a:t>Organic Chemistry Topics with Relatively Low Ratings &lt; 2.5</a:t>
            </a:r>
            <a:endParaRPr lang="en-US" dirty="0">
              <a:solidFill>
                <a:schemeClr val="tx1">
                  <a:lumMod val="60000"/>
                  <a:lumOff val="40000"/>
                </a:schemeClr>
              </a:solidFill>
            </a:endParaRPr>
          </a:p>
        </p:txBody>
      </p:sp>
      <p:sp>
        <p:nvSpPr>
          <p:cNvPr id="3" name="Content Placeholder 2"/>
          <p:cNvSpPr>
            <a:spLocks noGrp="1"/>
          </p:cNvSpPr>
          <p:nvPr>
            <p:ph idx="1"/>
          </p:nvPr>
        </p:nvSpPr>
        <p:spPr>
          <a:xfrm>
            <a:off x="581025" y="1383867"/>
            <a:ext cx="7988300" cy="4378298"/>
          </a:xfrm>
        </p:spPr>
        <p:txBody>
          <a:bodyPr/>
          <a:lstStyle/>
          <a:p>
            <a:pPr>
              <a:spcBef>
                <a:spcPts val="0"/>
              </a:spcBef>
              <a:buFont typeface="Arial" pitchFamily="34" charset="0"/>
              <a:buChar char="•"/>
            </a:pPr>
            <a:r>
              <a:rPr lang="en-US" sz="2000" dirty="0" smtClean="0"/>
              <a:t>Alkenes</a:t>
            </a:r>
          </a:p>
          <a:p>
            <a:pPr>
              <a:spcBef>
                <a:spcPts val="0"/>
              </a:spcBef>
              <a:buFont typeface="Arial" pitchFamily="34" charset="0"/>
              <a:buChar char="•"/>
            </a:pPr>
            <a:r>
              <a:rPr lang="en-US" sz="2000" dirty="0" smtClean="0"/>
              <a:t>Alkynes</a:t>
            </a:r>
          </a:p>
          <a:p>
            <a:pPr>
              <a:spcBef>
                <a:spcPts val="0"/>
              </a:spcBef>
              <a:buFont typeface="Arial" pitchFamily="34" charset="0"/>
              <a:buChar char="•"/>
            </a:pPr>
            <a:r>
              <a:rPr lang="en-US" sz="2000" dirty="0" smtClean="0"/>
              <a:t>Alkyl Halides</a:t>
            </a:r>
          </a:p>
          <a:p>
            <a:pPr>
              <a:spcBef>
                <a:spcPts val="0"/>
              </a:spcBef>
              <a:buFont typeface="Arial" pitchFamily="34" charset="0"/>
              <a:buChar char="•"/>
            </a:pPr>
            <a:r>
              <a:rPr lang="en-US" sz="2000" dirty="0" err="1" smtClean="0"/>
              <a:t>Dienes</a:t>
            </a:r>
            <a:endParaRPr lang="en-US" sz="2000" dirty="0" smtClean="0"/>
          </a:p>
          <a:p>
            <a:pPr>
              <a:spcBef>
                <a:spcPts val="0"/>
              </a:spcBef>
              <a:buFont typeface="Arial" pitchFamily="34" charset="0"/>
              <a:buChar char="•"/>
            </a:pPr>
            <a:r>
              <a:rPr lang="en-US" sz="2000" dirty="0" smtClean="0"/>
              <a:t>Units of Unsaturation</a:t>
            </a:r>
          </a:p>
          <a:p>
            <a:pPr>
              <a:spcBef>
                <a:spcPts val="0"/>
              </a:spcBef>
              <a:buFont typeface="Arial" pitchFamily="34" charset="0"/>
              <a:buChar char="•"/>
            </a:pPr>
            <a:r>
              <a:rPr lang="en-US" sz="2000" dirty="0" smtClean="0"/>
              <a:t>Benzene and Aromatic Hydrocarbons</a:t>
            </a:r>
          </a:p>
          <a:p>
            <a:pPr>
              <a:spcBef>
                <a:spcPts val="0"/>
              </a:spcBef>
              <a:buFont typeface="Arial" pitchFamily="34" charset="0"/>
              <a:buChar char="•"/>
            </a:pPr>
            <a:r>
              <a:rPr lang="en-US" sz="2000" dirty="0" err="1" smtClean="0"/>
              <a:t>Arenes</a:t>
            </a:r>
            <a:endParaRPr lang="en-US" sz="2000" dirty="0" smtClean="0"/>
          </a:p>
          <a:p>
            <a:pPr>
              <a:spcBef>
                <a:spcPts val="0"/>
              </a:spcBef>
              <a:buFont typeface="Arial" pitchFamily="34" charset="0"/>
              <a:buChar char="•"/>
            </a:pPr>
            <a:r>
              <a:rPr lang="en-US" sz="2000" dirty="0" smtClean="0"/>
              <a:t>Phenols</a:t>
            </a:r>
          </a:p>
          <a:p>
            <a:pPr>
              <a:spcBef>
                <a:spcPts val="0"/>
              </a:spcBef>
              <a:buFont typeface="Arial" pitchFamily="34" charset="0"/>
              <a:buChar char="•"/>
            </a:pPr>
            <a:r>
              <a:rPr lang="en-US" sz="2000" dirty="0" smtClean="0"/>
              <a:t>Ethers</a:t>
            </a:r>
          </a:p>
          <a:p>
            <a:pPr>
              <a:spcBef>
                <a:spcPts val="0"/>
              </a:spcBef>
              <a:buFont typeface="Arial" pitchFamily="34" charset="0"/>
              <a:buChar char="•"/>
            </a:pPr>
            <a:r>
              <a:rPr lang="en-US" sz="2000" dirty="0" err="1" smtClean="0"/>
              <a:t>Dicarboxylic</a:t>
            </a:r>
            <a:r>
              <a:rPr lang="en-US" sz="2000" dirty="0" smtClean="0"/>
              <a:t> </a:t>
            </a:r>
            <a:r>
              <a:rPr lang="en-US" sz="2000" dirty="0"/>
              <a:t>Acids, Anhydrides, </a:t>
            </a:r>
            <a:r>
              <a:rPr lang="en-US" sz="2000" dirty="0" smtClean="0"/>
              <a:t>Imides</a:t>
            </a:r>
          </a:p>
          <a:p>
            <a:pPr>
              <a:spcBef>
                <a:spcPts val="0"/>
              </a:spcBef>
              <a:buFont typeface="Arial" pitchFamily="34" charset="0"/>
              <a:buChar char="•"/>
            </a:pPr>
            <a:r>
              <a:rPr lang="el-GR" sz="2000" dirty="0" smtClean="0"/>
              <a:t>α</a:t>
            </a:r>
            <a:r>
              <a:rPr lang="el-GR" sz="2000" dirty="0"/>
              <a:t>, β-</a:t>
            </a:r>
            <a:r>
              <a:rPr lang="en-US" sz="2000" dirty="0"/>
              <a:t>Unsaturated Carbonyl </a:t>
            </a:r>
            <a:r>
              <a:rPr lang="en-US" sz="2000" dirty="0" smtClean="0"/>
              <a:t>Compounds</a:t>
            </a:r>
          </a:p>
          <a:p>
            <a:pPr>
              <a:spcBef>
                <a:spcPts val="0"/>
              </a:spcBef>
              <a:buFont typeface="Arial" pitchFamily="34" charset="0"/>
              <a:buChar char="•"/>
            </a:pPr>
            <a:r>
              <a:rPr lang="el-GR" sz="2000" dirty="0" smtClean="0"/>
              <a:t>1,3- </a:t>
            </a:r>
            <a:r>
              <a:rPr lang="el-GR" sz="2000" dirty="0"/>
              <a:t>β -</a:t>
            </a:r>
            <a:r>
              <a:rPr lang="en-US" sz="2000" dirty="0" err="1"/>
              <a:t>dicarbonyl</a:t>
            </a:r>
            <a:r>
              <a:rPr lang="en-US" sz="2000" dirty="0"/>
              <a:t> </a:t>
            </a:r>
            <a:r>
              <a:rPr lang="en-US" sz="2000" dirty="0" smtClean="0"/>
              <a:t>Compounds\</a:t>
            </a:r>
          </a:p>
          <a:p>
            <a:pPr>
              <a:spcBef>
                <a:spcPts val="0"/>
              </a:spcBef>
              <a:buFont typeface="Arial" pitchFamily="34" charset="0"/>
              <a:buChar char="•"/>
            </a:pPr>
            <a:r>
              <a:rPr lang="en-US" sz="2000" dirty="0" smtClean="0"/>
              <a:t>Other </a:t>
            </a:r>
            <a:r>
              <a:rPr lang="en-US" sz="2000" dirty="0"/>
              <a:t>Nitrogen-Containing Compounds (Nitriles, Nitro, </a:t>
            </a:r>
            <a:r>
              <a:rPr lang="en-US" sz="2000" dirty="0" err="1"/>
              <a:t>Azo</a:t>
            </a:r>
            <a:r>
              <a:rPr lang="en-US" sz="2000" dirty="0"/>
              <a:t>, Lactams, Amides, </a:t>
            </a:r>
            <a:r>
              <a:rPr lang="en-US" sz="2000" dirty="0" err="1" smtClean="0"/>
              <a:t>Azides</a:t>
            </a:r>
            <a:r>
              <a:rPr lang="en-US" sz="2000" dirty="0" smtClean="0"/>
              <a:t>)</a:t>
            </a:r>
            <a:endParaRPr lang="en-US" sz="2000" dirty="0"/>
          </a:p>
          <a:p>
            <a:pPr>
              <a:spcBef>
                <a:spcPts val="0"/>
              </a:spcBef>
              <a:buFont typeface="Arial" pitchFamily="34" charset="0"/>
              <a:buChar char="•"/>
            </a:pPr>
            <a:r>
              <a:rPr lang="en-US" sz="2000" dirty="0" smtClean="0"/>
              <a:t>Sulfur Compounds</a:t>
            </a:r>
          </a:p>
          <a:p>
            <a:pPr>
              <a:spcBef>
                <a:spcPts val="0"/>
              </a:spcBef>
              <a:buFont typeface="Arial" pitchFamily="34" charset="0"/>
              <a:buChar char="•"/>
            </a:pPr>
            <a:r>
              <a:rPr lang="en-US" sz="2000" dirty="0" smtClean="0"/>
              <a:t>Organometallic Compounds</a:t>
            </a:r>
            <a:r>
              <a:rPr lang="en-US" sz="2000" dirty="0"/>
              <a:t>	</a:t>
            </a:r>
          </a:p>
          <a:p>
            <a:pPr>
              <a:spcBef>
                <a:spcPts val="0"/>
              </a:spcBef>
              <a:buFont typeface="Arial" pitchFamily="34" charset="0"/>
              <a:buChar char="•"/>
            </a:pPr>
            <a:endParaRPr lang="en-US" sz="2000" dirty="0"/>
          </a:p>
          <a:p>
            <a:pPr>
              <a:spcBef>
                <a:spcPts val="0"/>
              </a:spcBef>
            </a:pPr>
            <a:r>
              <a:rPr lang="en-US" sz="2000" dirty="0"/>
              <a:t>	</a:t>
            </a:r>
          </a:p>
          <a:p>
            <a:r>
              <a:rPr lang="en-US" sz="2000" dirty="0"/>
              <a:t>	</a:t>
            </a:r>
          </a:p>
          <a:p>
            <a:pPr>
              <a:spcBef>
                <a:spcPts val="0"/>
              </a:spcBef>
              <a:buFont typeface="Arial" pitchFamily="34" charset="0"/>
              <a:buChar char="•"/>
            </a:pPr>
            <a:endParaRPr lang="en-US" sz="2000" dirty="0" smtClean="0"/>
          </a:p>
          <a:p>
            <a:pPr marL="0" indent="0">
              <a:spcBef>
                <a:spcPts val="0"/>
              </a:spcBef>
            </a:pPr>
            <a:endParaRPr lang="en-US" sz="2000" dirty="0" smtClean="0"/>
          </a:p>
          <a:p>
            <a:pPr>
              <a:spcBef>
                <a:spcPts val="0"/>
              </a:spcBef>
              <a:buFont typeface="Arial" pitchFamily="34" charset="0"/>
              <a:buChar char="•"/>
            </a:pPr>
            <a:endParaRPr lang="en-US" sz="2000"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987C626B-3A93-4B65-BA9D-05DF9A9C697A}" type="slidenum">
              <a:rPr lang="en-US" smtClean="0"/>
              <a:pPr>
                <a:defRPr/>
              </a:pPr>
              <a:t>31</a:t>
            </a:fld>
            <a:endParaRPr lang="en-US" dirty="0"/>
          </a:p>
        </p:txBody>
      </p:sp>
    </p:spTree>
    <p:extLst>
      <p:ext uri="{BB962C8B-B14F-4D97-AF65-F5344CB8AC3E}">
        <p14:creationId xmlns:p14="http://schemas.microsoft.com/office/powerpoint/2010/main" val="42863963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228600"/>
            <a:ext cx="7842738" cy="547683"/>
          </a:xfrm>
        </p:spPr>
        <p:txBody>
          <a:bodyPr/>
          <a:lstStyle/>
          <a:p>
            <a:r>
              <a:rPr lang="en-US" sz="2800" dirty="0">
                <a:solidFill>
                  <a:schemeClr val="tx1">
                    <a:lumMod val="60000"/>
                    <a:lumOff val="40000"/>
                  </a:schemeClr>
                </a:solidFill>
              </a:rPr>
              <a:t>Scientific</a:t>
            </a:r>
            <a:r>
              <a:rPr lang="en-US" dirty="0">
                <a:solidFill>
                  <a:schemeClr val="tx1">
                    <a:lumMod val="60000"/>
                    <a:lumOff val="40000"/>
                  </a:schemeClr>
                </a:solidFill>
              </a:rPr>
              <a:t> </a:t>
            </a:r>
            <a:r>
              <a:rPr lang="en-US" sz="2800" dirty="0">
                <a:solidFill>
                  <a:schemeClr val="tx1">
                    <a:lumMod val="60000"/>
                    <a:lumOff val="40000"/>
                  </a:schemeClr>
                </a:solidFill>
              </a:rPr>
              <a:t>Inquiry</a:t>
            </a:r>
            <a:r>
              <a:rPr lang="en-US" dirty="0">
                <a:solidFill>
                  <a:schemeClr val="tx1">
                    <a:lumMod val="60000"/>
                    <a:lumOff val="40000"/>
                  </a:schemeClr>
                </a:solidFill>
              </a:rPr>
              <a:t> </a:t>
            </a:r>
            <a:r>
              <a:rPr lang="en-US" sz="2800" dirty="0">
                <a:solidFill>
                  <a:schemeClr val="tx1">
                    <a:lumMod val="60000"/>
                    <a:lumOff val="40000"/>
                  </a:schemeClr>
                </a:solidFill>
              </a:rPr>
              <a:t>&amp; Reasoning Skills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These mirror </a:t>
            </a:r>
            <a:r>
              <a:rPr lang="en-US" dirty="0" smtClean="0"/>
              <a:t>SFFP </a:t>
            </a:r>
            <a:r>
              <a:rPr lang="en-US" dirty="0"/>
              <a:t>entering medical student competencies 1 and </a:t>
            </a:r>
            <a:r>
              <a:rPr lang="en-US" dirty="0" smtClean="0"/>
              <a:t>2</a:t>
            </a:r>
          </a:p>
          <a:p>
            <a:pPr marL="457200" indent="-457200">
              <a:buFont typeface="Arial" panose="020B0604020202020204" pitchFamily="34" charset="0"/>
              <a:buChar char="•"/>
            </a:pPr>
            <a:r>
              <a:rPr lang="en-US" dirty="0" smtClean="0"/>
              <a:t>Tenets from other blue-ribbon reports include:</a:t>
            </a:r>
          </a:p>
          <a:p>
            <a:pPr marL="912813" lvl="1" indent="-514350">
              <a:buFont typeface="Arial" panose="020B0604020202020204" pitchFamily="34" charset="0"/>
              <a:buChar char="•"/>
            </a:pPr>
            <a:r>
              <a:rPr lang="en-US" dirty="0" smtClean="0"/>
              <a:t>AAAS Vision and Change Report</a:t>
            </a:r>
          </a:p>
          <a:p>
            <a:pPr marL="912813" lvl="1" indent="-514350">
              <a:buFont typeface="Arial" panose="020B0604020202020204" pitchFamily="34" charset="0"/>
              <a:buChar char="•"/>
            </a:pPr>
            <a:r>
              <a:rPr lang="en-US" dirty="0" smtClean="0"/>
              <a:t>Advanced Placement in Biology Content Outline</a:t>
            </a:r>
          </a:p>
          <a:p>
            <a:pPr marL="912813" lvl="1" indent="-514350">
              <a:buFont typeface="Arial" panose="020B0604020202020204" pitchFamily="34" charset="0"/>
              <a:buChar char="•"/>
            </a:pPr>
            <a:r>
              <a:rPr lang="en-US" dirty="0" smtClean="0"/>
              <a:t>Next Generation Science Standards</a:t>
            </a:r>
          </a:p>
          <a:p>
            <a:pPr marL="912813" lvl="1" indent="-514350">
              <a:buFont typeface="Arial" panose="020B0604020202020204" pitchFamily="34" charset="0"/>
              <a:buChar char="•"/>
            </a:pPr>
            <a:r>
              <a:rPr lang="en-US" dirty="0"/>
              <a:t>Science Framework for the 2011 </a:t>
            </a:r>
            <a:r>
              <a:rPr lang="en-US" dirty="0" smtClean="0"/>
              <a:t>National Assessment of Educational Progress (NAEP)</a:t>
            </a:r>
            <a:endParaRPr lang="en-US" dirty="0"/>
          </a:p>
          <a:p>
            <a:pPr marL="1319213" lvl="2" indent="-514350">
              <a:buFont typeface="+mj-lt"/>
              <a:buAutoNum type="arabicPeriod"/>
            </a:pPr>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17198279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67" y="127954"/>
            <a:ext cx="8472581" cy="620712"/>
          </a:xfrm>
        </p:spPr>
        <p:txBody>
          <a:bodyPr/>
          <a:lstStyle/>
          <a:p>
            <a:pPr algn="ctr"/>
            <a:r>
              <a:rPr lang="en-US" sz="2800" dirty="0" smtClean="0"/>
              <a:t>Scientific Inquiry &amp; Reasoning Skills </a:t>
            </a:r>
            <a:endParaRPr lang="en-US" sz="2800" dirty="0"/>
          </a:p>
        </p:txBody>
      </p:sp>
      <p:sp>
        <p:nvSpPr>
          <p:cNvPr id="6" name="Isosceles Triangle 5"/>
          <p:cNvSpPr/>
          <p:nvPr/>
        </p:nvSpPr>
        <p:spPr>
          <a:xfrm>
            <a:off x="228743" y="609547"/>
            <a:ext cx="5227236" cy="5227236"/>
          </a:xfrm>
          <a:prstGeom prst="triangle">
            <a:avLst/>
          </a:prstGeom>
          <a:noFill/>
          <a:ln>
            <a:noFill/>
          </a:ln>
        </p:spPr>
        <p:style>
          <a:lnRef idx="2">
            <a:scrgbClr r="0" g="0" b="0"/>
          </a:lnRef>
          <a:fillRef idx="1">
            <a:scrgbClr r="0" g="0" b="0"/>
          </a:fillRef>
          <a:effectRef idx="0">
            <a:schemeClr val="accent3">
              <a:alpha val="90000"/>
              <a:hueOff val="0"/>
              <a:satOff val="0"/>
              <a:lumOff val="0"/>
              <a:alphaOff val="0"/>
            </a:schemeClr>
          </a:effectRef>
          <a:fontRef idx="minor">
            <a:schemeClr val="lt1"/>
          </a:fontRef>
        </p:style>
      </p:sp>
      <p:sp>
        <p:nvSpPr>
          <p:cNvPr id="7" name="Freeform 6"/>
          <p:cNvSpPr/>
          <p:nvPr/>
        </p:nvSpPr>
        <p:spPr>
          <a:xfrm>
            <a:off x="1350655" y="1116749"/>
            <a:ext cx="6623449" cy="878298"/>
          </a:xfrm>
          <a:custGeom>
            <a:avLst/>
            <a:gdLst>
              <a:gd name="connsiteX0" fmla="*/ 0 w 6623449"/>
              <a:gd name="connsiteY0" fmla="*/ 146386 h 878298"/>
              <a:gd name="connsiteX1" fmla="*/ 42876 w 6623449"/>
              <a:gd name="connsiteY1" fmla="*/ 42875 h 878298"/>
              <a:gd name="connsiteX2" fmla="*/ 146387 w 6623449"/>
              <a:gd name="connsiteY2" fmla="*/ 0 h 878298"/>
              <a:gd name="connsiteX3" fmla="*/ 6477063 w 6623449"/>
              <a:gd name="connsiteY3" fmla="*/ 0 h 878298"/>
              <a:gd name="connsiteX4" fmla="*/ 6580574 w 6623449"/>
              <a:gd name="connsiteY4" fmla="*/ 42876 h 878298"/>
              <a:gd name="connsiteX5" fmla="*/ 6623449 w 6623449"/>
              <a:gd name="connsiteY5" fmla="*/ 146387 h 878298"/>
              <a:gd name="connsiteX6" fmla="*/ 6623449 w 6623449"/>
              <a:gd name="connsiteY6" fmla="*/ 731912 h 878298"/>
              <a:gd name="connsiteX7" fmla="*/ 6580574 w 6623449"/>
              <a:gd name="connsiteY7" fmla="*/ 835423 h 878298"/>
              <a:gd name="connsiteX8" fmla="*/ 6477063 w 6623449"/>
              <a:gd name="connsiteY8" fmla="*/ 878298 h 878298"/>
              <a:gd name="connsiteX9" fmla="*/ 146386 w 6623449"/>
              <a:gd name="connsiteY9" fmla="*/ 878298 h 878298"/>
              <a:gd name="connsiteX10" fmla="*/ 42875 w 6623449"/>
              <a:gd name="connsiteY10" fmla="*/ 835422 h 878298"/>
              <a:gd name="connsiteX11" fmla="*/ 0 w 6623449"/>
              <a:gd name="connsiteY11" fmla="*/ 731911 h 878298"/>
              <a:gd name="connsiteX12" fmla="*/ 0 w 6623449"/>
              <a:gd name="connsiteY12" fmla="*/ 146386 h 87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3449" h="878298">
                <a:moveTo>
                  <a:pt x="0" y="146386"/>
                </a:moveTo>
                <a:cubicBezTo>
                  <a:pt x="0" y="107562"/>
                  <a:pt x="15423" y="70328"/>
                  <a:pt x="42876" y="42875"/>
                </a:cubicBezTo>
                <a:cubicBezTo>
                  <a:pt x="70329" y="15422"/>
                  <a:pt x="107563" y="0"/>
                  <a:pt x="146387" y="0"/>
                </a:cubicBezTo>
                <a:lnTo>
                  <a:pt x="6477063" y="0"/>
                </a:lnTo>
                <a:cubicBezTo>
                  <a:pt x="6515887" y="0"/>
                  <a:pt x="6553121" y="15423"/>
                  <a:pt x="6580574" y="42876"/>
                </a:cubicBezTo>
                <a:cubicBezTo>
                  <a:pt x="6608027" y="70329"/>
                  <a:pt x="6623449" y="107563"/>
                  <a:pt x="6623449" y="146387"/>
                </a:cubicBezTo>
                <a:lnTo>
                  <a:pt x="6623449" y="731912"/>
                </a:lnTo>
                <a:cubicBezTo>
                  <a:pt x="6623449" y="770736"/>
                  <a:pt x="6608026" y="807970"/>
                  <a:pt x="6580574" y="835423"/>
                </a:cubicBezTo>
                <a:cubicBezTo>
                  <a:pt x="6553121" y="862876"/>
                  <a:pt x="6515887" y="878298"/>
                  <a:pt x="6477063" y="878298"/>
                </a:cubicBezTo>
                <a:lnTo>
                  <a:pt x="146386" y="878298"/>
                </a:lnTo>
                <a:cubicBezTo>
                  <a:pt x="107562" y="878298"/>
                  <a:pt x="70328" y="862875"/>
                  <a:pt x="42875" y="835422"/>
                </a:cubicBezTo>
                <a:cubicBezTo>
                  <a:pt x="15422" y="807969"/>
                  <a:pt x="0" y="770735"/>
                  <a:pt x="0" y="731911"/>
                </a:cubicBezTo>
                <a:lnTo>
                  <a:pt x="0" y="146386"/>
                </a:lnTo>
                <a:close/>
              </a:path>
            </a:pathLst>
          </a:custGeom>
        </p:spPr>
        <p:style>
          <a:lnRef idx="2">
            <a:schemeClr val="accent3">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4315" tIns="134315" rIns="134315" bIns="134315" numCol="1" spcCol="1270" anchor="ctr" anchorCtr="0">
            <a:noAutofit/>
          </a:bodyPr>
          <a:lstStyle/>
          <a:p>
            <a:pPr lvl="0" algn="ctr" defTabSz="1066800">
              <a:lnSpc>
                <a:spcPct val="90000"/>
              </a:lnSpc>
              <a:spcBef>
                <a:spcPct val="0"/>
              </a:spcBef>
              <a:spcAft>
                <a:spcPct val="35000"/>
              </a:spcAft>
            </a:pPr>
            <a:r>
              <a:rPr lang="en-US" sz="2400" b="0" kern="1200" dirty="0" smtClean="0"/>
              <a:t>Knowledge of Scientific Concepts &amp; Principles</a:t>
            </a:r>
            <a:endParaRPr lang="en-US" sz="2400" b="0" kern="1200" dirty="0"/>
          </a:p>
        </p:txBody>
      </p:sp>
      <p:sp>
        <p:nvSpPr>
          <p:cNvPr id="22" name="Rounded Rectangle 21"/>
          <p:cNvSpPr/>
          <p:nvPr/>
        </p:nvSpPr>
        <p:spPr>
          <a:xfrm>
            <a:off x="1353256" y="2191500"/>
            <a:ext cx="6615226" cy="891349"/>
          </a:xfrm>
          <a:prstGeom prst="roundRect">
            <a:avLst/>
          </a:prstGeom>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9" name="Rounded Rectangle 4"/>
          <p:cNvSpPr/>
          <p:nvPr/>
        </p:nvSpPr>
        <p:spPr>
          <a:xfrm>
            <a:off x="1422734" y="2133420"/>
            <a:ext cx="6498648" cy="9678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sz="2400" b="0" dirty="0" smtClean="0"/>
              <a:t>Scientific Reasoning and Problem Solving</a:t>
            </a:r>
            <a:endParaRPr lang="en-US" sz="2400" b="0" kern="1200" dirty="0"/>
          </a:p>
        </p:txBody>
      </p:sp>
      <p:sp>
        <p:nvSpPr>
          <p:cNvPr id="16" name="Rounded Rectangle 15"/>
          <p:cNvSpPr/>
          <p:nvPr/>
        </p:nvSpPr>
        <p:spPr>
          <a:xfrm>
            <a:off x="1372446" y="3268391"/>
            <a:ext cx="6601296" cy="878986"/>
          </a:xfrm>
          <a:prstGeom prst="roundRect">
            <a:avLst/>
          </a:prstGeom>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7" name="Rounded Rectangle 6"/>
          <p:cNvSpPr/>
          <p:nvPr/>
        </p:nvSpPr>
        <p:spPr>
          <a:xfrm>
            <a:off x="1415355" y="3311300"/>
            <a:ext cx="6515478" cy="793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Reasoning About the Design </a:t>
            </a:r>
          </a:p>
          <a:p>
            <a:pPr lvl="0" algn="ctr" defTabSz="1066800">
              <a:lnSpc>
                <a:spcPct val="90000"/>
              </a:lnSpc>
              <a:spcBef>
                <a:spcPct val="0"/>
              </a:spcBef>
              <a:spcAft>
                <a:spcPct val="35000"/>
              </a:spcAft>
            </a:pPr>
            <a:r>
              <a:rPr lang="en-US" sz="2400" b="0" kern="1200" dirty="0" smtClean="0"/>
              <a:t>and Execution of Research</a:t>
            </a:r>
            <a:endParaRPr lang="en-US" sz="2400" b="0" kern="1200" dirty="0"/>
          </a:p>
        </p:txBody>
      </p:sp>
      <p:sp>
        <p:nvSpPr>
          <p:cNvPr id="14" name="Rounded Rectangle 13"/>
          <p:cNvSpPr/>
          <p:nvPr/>
        </p:nvSpPr>
        <p:spPr>
          <a:xfrm>
            <a:off x="1358516" y="4309404"/>
            <a:ext cx="6615226" cy="891349"/>
          </a:xfrm>
          <a:prstGeom prst="roundRect">
            <a:avLst/>
          </a:prstGeom>
          <a:ln/>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15" name="Rounded Rectangle 8"/>
          <p:cNvSpPr/>
          <p:nvPr/>
        </p:nvSpPr>
        <p:spPr>
          <a:xfrm>
            <a:off x="1402028" y="4352916"/>
            <a:ext cx="6528202" cy="8043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Data-Based and Statistical Reasoning</a:t>
            </a:r>
            <a:endParaRPr lang="en-US" sz="2400" b="0" kern="1200" dirty="0"/>
          </a:p>
        </p:txBody>
      </p:sp>
      <p:sp>
        <p:nvSpPr>
          <p:cNvPr id="11" name="Slide Number Placeholder 10"/>
          <p:cNvSpPr>
            <a:spLocks noGrp="1"/>
          </p:cNvSpPr>
          <p:nvPr>
            <p:ph type="sldNum" sz="quarter" idx="4"/>
          </p:nvPr>
        </p:nvSpPr>
        <p:spPr/>
        <p:txBody>
          <a:bodyPr/>
          <a:lstStyle/>
          <a:p>
            <a:fld id="{51AC3CF6-25CD-4E75-9FFD-C5B9E43CD78B}" type="slidenum">
              <a:rPr lang="en-US" smtClean="0">
                <a:solidFill>
                  <a:schemeClr val="bg1"/>
                </a:solidFill>
              </a:rPr>
              <a:pPr/>
              <a:t>33</a:t>
            </a:fld>
            <a:endParaRPr lang="en-US" dirty="0">
              <a:solidFill>
                <a:schemeClr val="bg1"/>
              </a:solidFill>
            </a:endParaRPr>
          </a:p>
        </p:txBody>
      </p:sp>
      <p:pic>
        <p:nvPicPr>
          <p:cNvPr id="3" name="Picture 2"/>
          <p:cNvPicPr>
            <a:picLocks noChangeAspect="1"/>
          </p:cNvPicPr>
          <p:nvPr/>
        </p:nvPicPr>
        <p:blipFill>
          <a:blip r:embed="rId3"/>
          <a:stretch>
            <a:fillRect/>
          </a:stretch>
        </p:blipFill>
        <p:spPr>
          <a:xfrm>
            <a:off x="664429" y="1149233"/>
            <a:ext cx="804742" cy="798645"/>
          </a:xfrm>
          <a:prstGeom prst="rect">
            <a:avLst/>
          </a:prstGeom>
        </p:spPr>
      </p:pic>
      <p:pic>
        <p:nvPicPr>
          <p:cNvPr id="4" name="Picture 3"/>
          <p:cNvPicPr>
            <a:picLocks noChangeAspect="1"/>
          </p:cNvPicPr>
          <p:nvPr/>
        </p:nvPicPr>
        <p:blipFill>
          <a:blip r:embed="rId4"/>
          <a:stretch>
            <a:fillRect/>
          </a:stretch>
        </p:blipFill>
        <p:spPr>
          <a:xfrm>
            <a:off x="664429" y="2258839"/>
            <a:ext cx="804742" cy="792549"/>
          </a:xfrm>
          <a:prstGeom prst="rect">
            <a:avLst/>
          </a:prstGeom>
        </p:spPr>
      </p:pic>
      <p:pic>
        <p:nvPicPr>
          <p:cNvPr id="5" name="Picture 4"/>
          <p:cNvPicPr>
            <a:picLocks noChangeAspect="1"/>
          </p:cNvPicPr>
          <p:nvPr/>
        </p:nvPicPr>
        <p:blipFill>
          <a:blip r:embed="rId5"/>
          <a:stretch>
            <a:fillRect/>
          </a:stretch>
        </p:blipFill>
        <p:spPr>
          <a:xfrm>
            <a:off x="718129" y="3328806"/>
            <a:ext cx="804742" cy="798645"/>
          </a:xfrm>
          <a:prstGeom prst="rect">
            <a:avLst/>
          </a:prstGeom>
        </p:spPr>
      </p:pic>
      <p:pic>
        <p:nvPicPr>
          <p:cNvPr id="8" name="Picture 7"/>
          <p:cNvPicPr>
            <a:picLocks noChangeAspect="1"/>
          </p:cNvPicPr>
          <p:nvPr/>
        </p:nvPicPr>
        <p:blipFill>
          <a:blip r:embed="rId6"/>
          <a:stretch>
            <a:fillRect/>
          </a:stretch>
        </p:blipFill>
        <p:spPr>
          <a:xfrm>
            <a:off x="718129" y="4393334"/>
            <a:ext cx="804742" cy="798645"/>
          </a:xfrm>
          <a:prstGeom prst="rect">
            <a:avLst/>
          </a:prstGeom>
        </p:spPr>
      </p:pic>
    </p:spTree>
    <p:extLst>
      <p:ext uri="{BB962C8B-B14F-4D97-AF65-F5344CB8AC3E}">
        <p14:creationId xmlns:p14="http://schemas.microsoft.com/office/powerpoint/2010/main" val="19141746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1391562"/>
            <a:ext cx="8386762" cy="620712"/>
          </a:xfrm>
        </p:spPr>
        <p:txBody>
          <a:bodyPr/>
          <a:lstStyle/>
          <a:p>
            <a:r>
              <a:rPr lang="en-US" sz="3200" dirty="0" smtClean="0">
                <a:solidFill>
                  <a:schemeClr val="tx1">
                    <a:lumMod val="60000"/>
                    <a:lumOff val="40000"/>
                  </a:schemeClr>
                </a:solidFill>
              </a:rPr>
              <a:t>Mathematics and the Revised MCAT</a:t>
            </a:r>
            <a:endParaRPr lang="en-US" sz="3200" dirty="0">
              <a:solidFill>
                <a:schemeClr val="tx1">
                  <a:lumMod val="60000"/>
                  <a:lumOff val="40000"/>
                </a:schemeClr>
              </a:solidFill>
            </a:endParaRPr>
          </a:p>
        </p:txBody>
      </p:sp>
      <p:sp>
        <p:nvSpPr>
          <p:cNvPr id="3" name="Content Placeholder 2"/>
          <p:cNvSpPr>
            <a:spLocks noGrp="1"/>
          </p:cNvSpPr>
          <p:nvPr>
            <p:ph idx="1"/>
          </p:nvPr>
        </p:nvSpPr>
        <p:spPr>
          <a:xfrm>
            <a:off x="522968" y="2632103"/>
            <a:ext cx="7988300" cy="2070526"/>
          </a:xfrm>
        </p:spPr>
        <p:txBody>
          <a:bodyPr/>
          <a:lstStyle/>
          <a:p>
            <a:r>
              <a:rPr lang="en-US" dirty="0" smtClean="0"/>
              <a:t>No questions involving calculus.  Only a few medical schools require students to have taken calculus.</a:t>
            </a:r>
          </a:p>
          <a:p>
            <a:r>
              <a:rPr lang="en-US" dirty="0" smtClean="0"/>
              <a:t>Revised MCAT emphasizes (simple) statistical reasoning, modeling, analysis of data,….</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42" y="941640"/>
            <a:ext cx="8386762" cy="2309559"/>
          </a:xfrm>
        </p:spPr>
        <p:txBody>
          <a:bodyPr/>
          <a:lstStyle/>
          <a:p>
            <a:r>
              <a:rPr lang="en-US" dirty="0" smtClean="0">
                <a:solidFill>
                  <a:schemeClr val="tx1">
                    <a:lumMod val="60000"/>
                    <a:lumOff val="40000"/>
                  </a:schemeClr>
                </a:solidFill>
              </a:rPr>
              <a:t>How will the revised MCAT affect undergraduate curricula?</a:t>
            </a:r>
            <a:endParaRPr lang="en-US" dirty="0">
              <a:solidFill>
                <a:schemeClr val="tx1">
                  <a:lumMod val="60000"/>
                  <a:lumOff val="40000"/>
                </a:schemeClr>
              </a:solidFill>
            </a:endParaRPr>
          </a:p>
        </p:txBody>
      </p:sp>
      <p:sp>
        <p:nvSpPr>
          <p:cNvPr id="4" name="Slide Number Placeholder 3"/>
          <p:cNvSpPr>
            <a:spLocks noGrp="1"/>
          </p:cNvSpPr>
          <p:nvPr>
            <p:ph type="sldNum" sz="quarter" idx="4"/>
          </p:nvPr>
        </p:nvSpPr>
        <p:spPr/>
        <p:txBody>
          <a:bodyPr/>
          <a:lstStyle/>
          <a:p>
            <a:fld id="{51AC3CF6-25CD-4E75-9FFD-C5B9E43CD78B}" type="slidenum">
              <a:rPr lang="en-US" smtClean="0"/>
              <a:pPr/>
              <a:t>35</a:t>
            </a:fld>
            <a:endParaRPr lang="en-US" dirty="0"/>
          </a:p>
        </p:txBody>
      </p:sp>
    </p:spTree>
    <p:extLst>
      <p:ext uri="{BB962C8B-B14F-4D97-AF65-F5344CB8AC3E}">
        <p14:creationId xmlns:p14="http://schemas.microsoft.com/office/powerpoint/2010/main" val="318112085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69913" y="956141"/>
            <a:ext cx="8386762" cy="620712"/>
          </a:xfrm>
        </p:spPr>
        <p:txBody>
          <a:bodyPr/>
          <a:lstStyle/>
          <a:p>
            <a:pPr algn="ctr"/>
            <a:r>
              <a:rPr lang="en-US" sz="4400" dirty="0" smtClean="0">
                <a:solidFill>
                  <a:schemeClr val="tx1">
                    <a:lumMod val="60000"/>
                    <a:lumOff val="40000"/>
                  </a:schemeClr>
                </a:solidFill>
                <a:ea typeface="ＭＳ Ｐゴシック" pitchFamily="34" charset="-128"/>
              </a:rPr>
              <a:t>Challenges for Undergraduate Faculty</a:t>
            </a:r>
          </a:p>
        </p:txBody>
      </p:sp>
      <p:sp>
        <p:nvSpPr>
          <p:cNvPr id="36867" name="Content Placeholder 2"/>
          <p:cNvSpPr>
            <a:spLocks noGrp="1"/>
          </p:cNvSpPr>
          <p:nvPr>
            <p:ph idx="1"/>
          </p:nvPr>
        </p:nvSpPr>
        <p:spPr>
          <a:xfrm>
            <a:off x="581025" y="2124081"/>
            <a:ext cx="7988300" cy="3594526"/>
          </a:xfrm>
        </p:spPr>
        <p:txBody>
          <a:bodyPr/>
          <a:lstStyle/>
          <a:p>
            <a:r>
              <a:rPr lang="en-US" dirty="0" smtClean="0">
                <a:solidFill>
                  <a:srgbClr val="FF0000"/>
                </a:solidFill>
                <a:latin typeface="Times New Roman" pitchFamily="18" charset="0"/>
                <a:ea typeface="ＭＳ Ｐゴシック" pitchFamily="34" charset="-128"/>
                <a:cs typeface="Times New Roman" pitchFamily="18" charset="0"/>
              </a:rPr>
              <a:t>Devise a courses </a:t>
            </a:r>
            <a:r>
              <a:rPr lang="en-US" dirty="0" smtClean="0">
                <a:latin typeface="Times New Roman" pitchFamily="18" charset="0"/>
                <a:ea typeface="ＭＳ Ｐゴシック" pitchFamily="34" charset="-128"/>
                <a:cs typeface="Times New Roman" pitchFamily="18" charset="0"/>
              </a:rPr>
              <a:t>that help students meet the SFFP and other competencies</a:t>
            </a:r>
          </a:p>
          <a:p>
            <a:r>
              <a:rPr lang="en-US" dirty="0" smtClean="0">
                <a:solidFill>
                  <a:srgbClr val="FF0000"/>
                </a:solidFill>
                <a:latin typeface="Times New Roman" pitchFamily="18" charset="0"/>
                <a:ea typeface="ＭＳ Ｐゴシック" pitchFamily="34" charset="-128"/>
                <a:cs typeface="Times New Roman" pitchFamily="18" charset="0"/>
              </a:rPr>
              <a:t>Sharpen the focus of undergraduate STEM courses for life science students</a:t>
            </a:r>
            <a:r>
              <a:rPr lang="en-US" dirty="0" smtClean="0">
                <a:latin typeface="Times New Roman" pitchFamily="18" charset="0"/>
                <a:ea typeface="ＭＳ Ｐゴシック" pitchFamily="34" charset="-128"/>
                <a:cs typeface="Times New Roman" pitchFamily="18" charset="0"/>
              </a:rPr>
              <a:t>:  not everything in the standard STEM courses is relevant to life science students</a:t>
            </a:r>
          </a:p>
          <a:p>
            <a:r>
              <a:rPr lang="en-US" dirty="0" smtClean="0">
                <a:solidFill>
                  <a:srgbClr val="FF0000"/>
                </a:solidFill>
                <a:latin typeface="Times New Roman" pitchFamily="18" charset="0"/>
                <a:ea typeface="ＭＳ Ｐゴシック" pitchFamily="34" charset="-128"/>
                <a:cs typeface="Times New Roman" pitchFamily="18" charset="0"/>
              </a:rPr>
              <a:t>Work with other STEM colleagues</a:t>
            </a:r>
            <a:r>
              <a:rPr lang="en-US" dirty="0" smtClean="0">
                <a:latin typeface="Times New Roman" pitchFamily="18" charset="0"/>
                <a:ea typeface="ＭＳ Ｐゴシック" pitchFamily="34" charset="-128"/>
                <a:cs typeface="Times New Roman" pitchFamily="18" charset="0"/>
              </a:rPr>
              <a:t> to streamline and focus the pre-health curriculum – investigate multi-disciplinary courses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128844"/>
            <a:ext cx="8386762" cy="620712"/>
          </a:xfrm>
        </p:spPr>
        <p:txBody>
          <a:bodyPr/>
          <a:lstStyle/>
          <a:p>
            <a:r>
              <a:rPr lang="en-US" dirty="0" smtClean="0">
                <a:solidFill>
                  <a:schemeClr val="tx1">
                    <a:lumMod val="60000"/>
                    <a:lumOff val="40000"/>
                  </a:schemeClr>
                </a:solidFill>
              </a:rPr>
              <a:t>Implications for STEM Courses</a:t>
            </a:r>
            <a:endParaRPr lang="en-US" dirty="0">
              <a:solidFill>
                <a:schemeClr val="tx1">
                  <a:lumMod val="60000"/>
                  <a:lumOff val="40000"/>
                </a:schemeClr>
              </a:solidFill>
            </a:endParaRPr>
          </a:p>
        </p:txBody>
      </p:sp>
      <p:sp>
        <p:nvSpPr>
          <p:cNvPr id="3" name="Content Placeholder 2"/>
          <p:cNvSpPr>
            <a:spLocks noGrp="1"/>
          </p:cNvSpPr>
          <p:nvPr>
            <p:ph idx="1"/>
          </p:nvPr>
        </p:nvSpPr>
        <p:spPr>
          <a:xfrm>
            <a:off x="595539" y="1204685"/>
            <a:ext cx="7988300" cy="4452969"/>
          </a:xfrm>
        </p:spPr>
        <p:txBody>
          <a:bodyPr/>
          <a:lstStyle/>
          <a:p>
            <a:r>
              <a:rPr lang="en-US" b="1" dirty="0" smtClean="0"/>
              <a:t>0</a:t>
            </a:r>
            <a:r>
              <a:rPr lang="en-US" b="1" baseline="30000" dirty="0" smtClean="0"/>
              <a:t>th</a:t>
            </a:r>
            <a:r>
              <a:rPr lang="en-US" b="1" dirty="0" smtClean="0"/>
              <a:t> Approximation </a:t>
            </a:r>
            <a:r>
              <a:rPr lang="en-US" dirty="0" smtClean="0"/>
              <a:t>– make no changes</a:t>
            </a:r>
          </a:p>
          <a:p>
            <a:r>
              <a:rPr lang="en-US" b="1" dirty="0" smtClean="0"/>
              <a:t>A Bit Better </a:t>
            </a:r>
            <a:r>
              <a:rPr lang="en-US" dirty="0" smtClean="0"/>
              <a:t>– physics and chemistry  should include examples from life sciences and medicine – help students with </a:t>
            </a:r>
            <a:r>
              <a:rPr lang="en-US" dirty="0" smtClean="0">
                <a:solidFill>
                  <a:srgbClr val="FF0000"/>
                </a:solidFill>
              </a:rPr>
              <a:t>transfer of knowledge  (Ross’s talk)</a:t>
            </a:r>
          </a:p>
          <a:p>
            <a:pPr marL="0" lvl="1" indent="0">
              <a:spcBef>
                <a:spcPct val="50000"/>
              </a:spcBef>
              <a:buSzPct val="90000"/>
              <a:buNone/>
            </a:pPr>
            <a:r>
              <a:rPr lang="en-US" altLang="en-US" sz="2400" b="1" dirty="0" smtClean="0">
                <a:ea typeface="ＭＳ Ｐゴシック" pitchFamily="34" charset="-128"/>
              </a:rPr>
              <a:t>	MCAT </a:t>
            </a:r>
            <a:r>
              <a:rPr lang="en-US" altLang="en-US" sz="2400" b="1" dirty="0">
                <a:ea typeface="ＭＳ Ｐゴシック" pitchFamily="34" charset="-128"/>
              </a:rPr>
              <a:t>Guide</a:t>
            </a:r>
            <a:r>
              <a:rPr lang="en-US" altLang="en-US" sz="2400" dirty="0">
                <a:ea typeface="ＭＳ Ｐゴシック" pitchFamily="34" charset="-128"/>
              </a:rPr>
              <a:t>:  “Focus will be on using that content knowledge to reason about applications to living systems”</a:t>
            </a:r>
          </a:p>
          <a:p>
            <a:r>
              <a:rPr lang="en-US" b="1" dirty="0" smtClean="0"/>
              <a:t>More biochemistry </a:t>
            </a:r>
            <a:r>
              <a:rPr lang="en-US" dirty="0" smtClean="0"/>
              <a:t>(ACS foundational level)</a:t>
            </a:r>
          </a:p>
          <a:p>
            <a:r>
              <a:rPr lang="en-US" dirty="0" smtClean="0"/>
              <a:t>Use </a:t>
            </a:r>
            <a:r>
              <a:rPr lang="en-US" b="1" dirty="0" smtClean="0"/>
              <a:t>SFFP Competencies and Learning Objectives </a:t>
            </a:r>
            <a:r>
              <a:rPr lang="en-US" dirty="0" smtClean="0"/>
              <a:t>as a starting point for course design.</a:t>
            </a:r>
          </a:p>
        </p:txBody>
      </p:sp>
      <p:sp>
        <p:nvSpPr>
          <p:cNvPr id="4" name="Slide Number Placeholder 3"/>
          <p:cNvSpPr>
            <a:spLocks noGrp="1"/>
          </p:cNvSpPr>
          <p:nvPr>
            <p:ph type="sldNum" sz="quarter" idx="4"/>
          </p:nvPr>
        </p:nvSpPr>
        <p:spPr/>
        <p:txBody>
          <a:bodyPr/>
          <a:lstStyle/>
          <a:p>
            <a:fld id="{51AC3CF6-25CD-4E75-9FFD-C5B9E43CD78B}" type="slidenum">
              <a:rPr lang="en-US" smtClean="0"/>
              <a:pPr/>
              <a:t>37</a:t>
            </a:fld>
            <a:endParaRPr lang="en-US" dirty="0"/>
          </a:p>
        </p:txBody>
      </p:sp>
    </p:spTree>
    <p:extLst>
      <p:ext uri="{BB962C8B-B14F-4D97-AF65-F5344CB8AC3E}">
        <p14:creationId xmlns:p14="http://schemas.microsoft.com/office/powerpoint/2010/main" val="283121191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694890"/>
            <a:ext cx="8386762" cy="620712"/>
          </a:xfrm>
        </p:spPr>
        <p:txBody>
          <a:bodyPr/>
          <a:lstStyle/>
          <a:p>
            <a:r>
              <a:rPr lang="en-US" sz="3200" dirty="0" smtClean="0">
                <a:solidFill>
                  <a:schemeClr val="tx1">
                    <a:lumMod val="60000"/>
                    <a:lumOff val="40000"/>
                  </a:schemeClr>
                </a:solidFill>
              </a:rPr>
              <a:t>Implications for Introductory Physics for the Life Science Courses</a:t>
            </a:r>
            <a:endParaRPr lang="en-US" sz="3200" dirty="0">
              <a:solidFill>
                <a:schemeClr val="tx1">
                  <a:lumMod val="60000"/>
                  <a:lumOff val="40000"/>
                </a:schemeClr>
              </a:solidFill>
            </a:endParaRPr>
          </a:p>
        </p:txBody>
      </p:sp>
      <p:sp>
        <p:nvSpPr>
          <p:cNvPr id="3" name="Content Placeholder 2"/>
          <p:cNvSpPr>
            <a:spLocks noGrp="1"/>
          </p:cNvSpPr>
          <p:nvPr>
            <p:ph idx="1"/>
          </p:nvPr>
        </p:nvSpPr>
        <p:spPr>
          <a:xfrm>
            <a:off x="581025" y="1253241"/>
            <a:ext cx="7988300" cy="4767262"/>
          </a:xfrm>
        </p:spPr>
        <p:txBody>
          <a:bodyPr/>
          <a:lstStyle/>
          <a:p>
            <a:pPr>
              <a:lnSpc>
                <a:spcPct val="100000"/>
              </a:lnSpc>
              <a:spcBef>
                <a:spcPts val="0"/>
              </a:spcBef>
            </a:pPr>
            <a:r>
              <a:rPr lang="en-US" b="1" dirty="0"/>
              <a:t>Still </a:t>
            </a:r>
            <a:r>
              <a:rPr lang="en-US" b="1" dirty="0" smtClean="0"/>
              <a:t>Better</a:t>
            </a:r>
          </a:p>
          <a:p>
            <a:pPr marL="457200" indent="-457200">
              <a:lnSpc>
                <a:spcPct val="100000"/>
              </a:lnSpc>
              <a:spcBef>
                <a:spcPts val="0"/>
              </a:spcBef>
              <a:buFont typeface="Arial" panose="020B0604020202020204" pitchFamily="34" charset="0"/>
              <a:buChar char="•"/>
            </a:pPr>
            <a:r>
              <a:rPr lang="en-US" dirty="0" smtClean="0"/>
              <a:t>work </a:t>
            </a:r>
            <a:r>
              <a:rPr lang="en-US" dirty="0"/>
              <a:t>with your local </a:t>
            </a:r>
            <a:r>
              <a:rPr lang="en-US" dirty="0" smtClean="0"/>
              <a:t>biologists</a:t>
            </a:r>
          </a:p>
          <a:p>
            <a:pPr marL="457200" indent="-457200">
              <a:lnSpc>
                <a:spcPct val="100000"/>
              </a:lnSpc>
              <a:spcBef>
                <a:spcPts val="0"/>
              </a:spcBef>
              <a:buFont typeface="Arial" panose="020B0604020202020204" pitchFamily="34" charset="0"/>
              <a:buChar char="•"/>
            </a:pPr>
            <a:r>
              <a:rPr lang="en-US" dirty="0" smtClean="0"/>
              <a:t>steal </a:t>
            </a:r>
            <a:r>
              <a:rPr lang="en-US" dirty="0"/>
              <a:t>material </a:t>
            </a:r>
            <a:r>
              <a:rPr lang="en-US" dirty="0" smtClean="0"/>
              <a:t>from</a:t>
            </a:r>
          </a:p>
          <a:p>
            <a:pPr>
              <a:lnSpc>
                <a:spcPct val="100000"/>
              </a:lnSpc>
              <a:spcBef>
                <a:spcPts val="0"/>
              </a:spcBef>
            </a:pPr>
            <a:endParaRPr lang="en-US" dirty="0"/>
          </a:p>
          <a:p>
            <a:pPr>
              <a:lnSpc>
                <a:spcPct val="100000"/>
              </a:lnSpc>
              <a:spcBef>
                <a:spcPts val="0"/>
              </a:spcBef>
            </a:pPr>
            <a:r>
              <a:rPr lang="en-US" dirty="0"/>
              <a:t>	Redish (Maryland)</a:t>
            </a:r>
          </a:p>
          <a:p>
            <a:pPr>
              <a:lnSpc>
                <a:spcPct val="100000"/>
              </a:lnSpc>
              <a:spcBef>
                <a:spcPts val="0"/>
              </a:spcBef>
            </a:pPr>
            <a:r>
              <a:rPr lang="en-US" dirty="0"/>
              <a:t>	Meredith (UNH)</a:t>
            </a:r>
          </a:p>
          <a:p>
            <a:pPr>
              <a:lnSpc>
                <a:spcPct val="100000"/>
              </a:lnSpc>
              <a:spcBef>
                <a:spcPts val="0"/>
              </a:spcBef>
            </a:pPr>
            <a:r>
              <a:rPr lang="en-US" dirty="0"/>
              <a:t>	Crouch (Swarthmore)</a:t>
            </a:r>
          </a:p>
          <a:p>
            <a:pPr>
              <a:lnSpc>
                <a:spcPct val="100000"/>
              </a:lnSpc>
              <a:spcBef>
                <a:spcPts val="0"/>
              </a:spcBef>
            </a:pPr>
            <a:r>
              <a:rPr lang="en-US" dirty="0"/>
              <a:t>	McKay (Michigan)</a:t>
            </a:r>
          </a:p>
          <a:p>
            <a:pPr>
              <a:lnSpc>
                <a:spcPct val="100000"/>
              </a:lnSpc>
              <a:spcBef>
                <a:spcPts val="0"/>
              </a:spcBef>
            </a:pPr>
            <a:r>
              <a:rPr lang="en-US" dirty="0"/>
              <a:t>	</a:t>
            </a:r>
            <a:r>
              <a:rPr lang="en-US" dirty="0" smtClean="0"/>
              <a:t>Donaldson (</a:t>
            </a:r>
            <a:r>
              <a:rPr lang="en-US" dirty="0" err="1" smtClean="0"/>
              <a:t>Rockhurst</a:t>
            </a:r>
            <a:r>
              <a:rPr lang="en-US" dirty="0" smtClean="0"/>
              <a:t>)</a:t>
            </a:r>
          </a:p>
          <a:p>
            <a:pPr>
              <a:lnSpc>
                <a:spcPct val="100000"/>
              </a:lnSpc>
              <a:spcBef>
                <a:spcPts val="0"/>
              </a:spcBef>
            </a:pPr>
            <a:r>
              <a:rPr lang="en-US" dirty="0"/>
              <a:t>	</a:t>
            </a:r>
            <a:r>
              <a:rPr lang="en-US" dirty="0" smtClean="0"/>
              <a:t>Beverly (Mercy)</a:t>
            </a:r>
          </a:p>
          <a:p>
            <a:pPr>
              <a:lnSpc>
                <a:spcPct val="100000"/>
              </a:lnSpc>
              <a:spcBef>
                <a:spcPts val="0"/>
              </a:spcBef>
            </a:pPr>
            <a:r>
              <a:rPr lang="en-US" dirty="0"/>
              <a:t>	</a:t>
            </a:r>
            <a:r>
              <a:rPr lang="en-US" dirty="0" smtClean="0"/>
              <a:t>…</a:t>
            </a:r>
            <a:endParaRPr lang="en-US" dirty="0"/>
          </a:p>
          <a:p>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38</a:t>
            </a:fld>
            <a:endParaRPr lang="en-US" dirty="0"/>
          </a:p>
        </p:txBody>
      </p:sp>
    </p:spTree>
    <p:extLst>
      <p:ext uri="{BB962C8B-B14F-4D97-AF65-F5344CB8AC3E}">
        <p14:creationId xmlns:p14="http://schemas.microsoft.com/office/powerpoint/2010/main" val="11952630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11086" y="851877"/>
            <a:ext cx="8492943" cy="6945922"/>
          </a:xfrm>
        </p:spPr>
        <p:txBody>
          <a:bodyPr/>
          <a:lstStyle/>
          <a:p>
            <a:pPr marL="342900" indent="-342900">
              <a:buFont typeface="Arial" panose="020B0604020202020204" pitchFamily="34" charset="0"/>
              <a:buChar char="•"/>
            </a:pPr>
            <a:r>
              <a:rPr lang="en-US" sz="2800" i="1" dirty="0" smtClean="0"/>
              <a:t>Official Guide to the MCAT</a:t>
            </a:r>
            <a:r>
              <a:rPr lang="en-US" sz="2800" i="1" baseline="30000" dirty="0" smtClean="0"/>
              <a:t>2015</a:t>
            </a:r>
            <a:endParaRPr lang="en-US" sz="2800" i="1" dirty="0" smtClean="0"/>
          </a:p>
          <a:p>
            <a:pPr marL="342900" indent="-342900">
              <a:buFont typeface="Arial" panose="020B0604020202020204" pitchFamily="34" charset="0"/>
              <a:buChar char="•"/>
            </a:pPr>
            <a:r>
              <a:rPr lang="en-US" sz="2800" dirty="0"/>
              <a:t>Full-length sample test to be taken online.</a:t>
            </a:r>
          </a:p>
          <a:p>
            <a:pPr marL="457200" indent="-457200">
              <a:buFont typeface="Arial" panose="020B0604020202020204" pitchFamily="34" charset="0"/>
              <a:buChar char="•"/>
            </a:pPr>
            <a:r>
              <a:rPr lang="en-US" sz="2800" dirty="0" smtClean="0"/>
              <a:t>Online course-mapping tool for students and pre-health advisors</a:t>
            </a:r>
          </a:p>
          <a:p>
            <a:pPr marL="457200" indent="-457200">
              <a:buFont typeface="Arial" panose="020B0604020202020204" pitchFamily="34" charset="0"/>
              <a:buChar char="•"/>
            </a:pPr>
            <a:r>
              <a:rPr lang="en-US" sz="2800" dirty="0" smtClean="0"/>
              <a:t>Khan Academy video tutorials</a:t>
            </a:r>
          </a:p>
          <a:p>
            <a:pPr marL="457200" indent="-457200">
              <a:buFont typeface="Arial" panose="020B0604020202020204" pitchFamily="34" charset="0"/>
              <a:buChar char="•"/>
            </a:pPr>
            <a:r>
              <a:rPr lang="en-US" sz="2800" dirty="0" smtClean="0"/>
              <a:t>Pre-health Collection in </a:t>
            </a:r>
            <a:r>
              <a:rPr lang="en-US" sz="2800" dirty="0" err="1" smtClean="0"/>
              <a:t>MedEdPORTAL’s</a:t>
            </a:r>
            <a:r>
              <a:rPr lang="en-US" sz="2800" dirty="0" smtClean="0"/>
              <a:t> </a:t>
            </a:r>
            <a:r>
              <a:rPr lang="en-US" sz="2800" dirty="0" err="1" smtClean="0"/>
              <a:t>iCollaborative</a:t>
            </a:r>
            <a:r>
              <a:rPr lang="en-US" sz="2800" dirty="0" smtClean="0"/>
              <a:t> </a:t>
            </a:r>
          </a:p>
          <a:p>
            <a:pPr marL="457200" indent="-457200">
              <a:buFont typeface="Arial" panose="020B0604020202020204" pitchFamily="34" charset="0"/>
              <a:buChar char="•"/>
            </a:pPr>
            <a:r>
              <a:rPr lang="en-US" sz="2800" dirty="0" smtClean="0"/>
              <a:t>Introductory Physics for the Life Sciences web site</a:t>
            </a:r>
          </a:p>
          <a:p>
            <a:r>
              <a:rPr lang="en-US" sz="2800" u="sng" dirty="0" smtClean="0">
                <a:hlinkClick r:id="rId3"/>
              </a:rPr>
              <a:t>http</a:t>
            </a:r>
            <a:r>
              <a:rPr lang="en-US" sz="2800" u="sng" dirty="0">
                <a:hlinkClick r:id="rId3"/>
              </a:rPr>
              <a:t>://www.compadre.org/ipls/</a:t>
            </a:r>
            <a:endParaRPr lang="en-US" sz="2800" dirty="0" smtClean="0"/>
          </a:p>
        </p:txBody>
      </p:sp>
      <p:sp>
        <p:nvSpPr>
          <p:cNvPr id="2" name="Title 1"/>
          <p:cNvSpPr>
            <a:spLocks noGrp="1"/>
          </p:cNvSpPr>
          <p:nvPr>
            <p:ph type="title"/>
          </p:nvPr>
        </p:nvSpPr>
        <p:spPr>
          <a:xfrm>
            <a:off x="311087" y="0"/>
            <a:ext cx="8492943" cy="649192"/>
          </a:xfrm>
        </p:spPr>
        <p:txBody>
          <a:bodyPr/>
          <a:lstStyle/>
          <a:p>
            <a:r>
              <a:rPr lang="en-US" sz="3200" dirty="0" smtClean="0">
                <a:solidFill>
                  <a:schemeClr val="tx1">
                    <a:lumMod val="60000"/>
                    <a:lumOff val="40000"/>
                  </a:schemeClr>
                </a:solidFill>
              </a:rPr>
              <a:t>Resources for examinees and faculty</a:t>
            </a:r>
            <a:endParaRPr lang="en-US" sz="3200" dirty="0">
              <a:solidFill>
                <a:schemeClr val="tx1">
                  <a:lumMod val="60000"/>
                  <a:lumOff val="40000"/>
                </a:schemeClr>
              </a:solidFill>
            </a:endParaRPr>
          </a:p>
        </p:txBody>
      </p:sp>
      <p:sp>
        <p:nvSpPr>
          <p:cNvPr id="4" name="Slide Number Placeholder 3"/>
          <p:cNvSpPr>
            <a:spLocks noGrp="1"/>
          </p:cNvSpPr>
          <p:nvPr>
            <p:ph type="sldNum" sz="quarter" idx="10"/>
          </p:nvPr>
        </p:nvSpPr>
        <p:spPr>
          <a:xfrm>
            <a:off x="0" y="6113929"/>
            <a:ext cx="2133600" cy="365125"/>
          </a:xfrm>
        </p:spPr>
        <p:txBody>
          <a:bodyPr/>
          <a:lstStyle/>
          <a:p>
            <a:fld id="{51AC3CF6-25CD-4E75-9FFD-C5B9E43CD78B}"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37784604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1AC3CF6-25CD-4E75-9FFD-C5B9E43CD78B}" type="slidenum">
              <a:rPr lang="en-US" smtClean="0"/>
              <a:pPr/>
              <a:t>4</a:t>
            </a:fld>
            <a:endParaRPr lang="en-US" dirty="0"/>
          </a:p>
        </p:txBody>
      </p:sp>
      <p:sp>
        <p:nvSpPr>
          <p:cNvPr id="3" name="Oval 2"/>
          <p:cNvSpPr/>
          <p:nvPr/>
        </p:nvSpPr>
        <p:spPr bwMode="auto">
          <a:xfrm>
            <a:off x="4979660" y="1997533"/>
            <a:ext cx="2743200" cy="246888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4" name="Rectangle 2"/>
          <p:cNvSpPr txBox="1">
            <a:spLocks noChangeArrowheads="1"/>
          </p:cNvSpPr>
          <p:nvPr/>
        </p:nvSpPr>
        <p:spPr>
          <a:xfrm>
            <a:off x="425669" y="292417"/>
            <a:ext cx="8718332" cy="706438"/>
          </a:xfrm>
          <a:prstGeom prst="rect">
            <a:avLst/>
          </a:prstGeom>
        </p:spPr>
        <p:txBody>
          <a:bodyPr/>
          <a:lstStyle>
            <a:lvl1pPr algn="l" defTabSz="889000" rtl="0" eaLnBrk="1" fontAlgn="base" hangingPunct="1">
              <a:lnSpc>
                <a:spcPct val="85000"/>
              </a:lnSpc>
              <a:spcBef>
                <a:spcPct val="0"/>
              </a:spcBef>
              <a:spcAft>
                <a:spcPct val="0"/>
              </a:spcAft>
              <a:buClr>
                <a:srgbClr val="DADDFE"/>
              </a:buClr>
              <a:defRPr sz="3600">
                <a:solidFill>
                  <a:schemeClr val="tx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a:lstStyle>
          <a:p>
            <a:r>
              <a:rPr lang="en-US" sz="3200" b="0" kern="0" dirty="0" smtClean="0">
                <a:solidFill>
                  <a:schemeClr val="tx1">
                    <a:lumMod val="60000"/>
                    <a:lumOff val="40000"/>
                  </a:schemeClr>
                </a:solidFill>
              </a:rPr>
              <a:t>Conceptual Framework:  </a:t>
            </a:r>
            <a:br>
              <a:rPr lang="en-US" sz="3200" b="0" kern="0" dirty="0" smtClean="0">
                <a:solidFill>
                  <a:schemeClr val="tx1">
                    <a:lumMod val="60000"/>
                    <a:lumOff val="40000"/>
                  </a:schemeClr>
                </a:solidFill>
              </a:rPr>
            </a:br>
            <a:r>
              <a:rPr lang="en-US" sz="3200" b="0" kern="0" dirty="0" smtClean="0">
                <a:solidFill>
                  <a:schemeClr val="tx1">
                    <a:lumMod val="60000"/>
                    <a:lumOff val="40000"/>
                  </a:schemeClr>
                </a:solidFill>
              </a:rPr>
              <a:t>Preparing for Medical School</a:t>
            </a:r>
          </a:p>
        </p:txBody>
      </p:sp>
      <p:sp>
        <p:nvSpPr>
          <p:cNvPr id="5" name="Slide Number Placeholder 3"/>
          <p:cNvSpPr txBox="1">
            <a:spLocks/>
          </p:cNvSpPr>
          <p:nvPr/>
        </p:nvSpPr>
        <p:spPr>
          <a:xfrm>
            <a:off x="6553200" y="6245225"/>
            <a:ext cx="2133600" cy="476250"/>
          </a:xfrm>
          <a:prstGeom prst="rect">
            <a:avLst/>
          </a:prstGeom>
          <a:noFill/>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fld id="{3CF1AA4C-F779-4820-9726-F10E8600B2C6}" type="slidenum">
              <a:rPr lang="en-US" smtClean="0"/>
              <a:pPr/>
              <a:t>4</a:t>
            </a:fld>
            <a:endParaRPr lang="en-US"/>
          </a:p>
        </p:txBody>
      </p:sp>
      <p:sp>
        <p:nvSpPr>
          <p:cNvPr id="6" name="Oval 5"/>
          <p:cNvSpPr/>
          <p:nvPr/>
        </p:nvSpPr>
        <p:spPr bwMode="auto">
          <a:xfrm>
            <a:off x="323381" y="1322767"/>
            <a:ext cx="8363419" cy="4524499"/>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7" name="Oval 6"/>
          <p:cNvSpPr/>
          <p:nvPr/>
        </p:nvSpPr>
        <p:spPr bwMode="auto">
          <a:xfrm>
            <a:off x="2250109" y="1997533"/>
            <a:ext cx="2743200" cy="246888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8" name="Oval 7"/>
          <p:cNvSpPr/>
          <p:nvPr/>
        </p:nvSpPr>
        <p:spPr bwMode="auto">
          <a:xfrm>
            <a:off x="3967688" y="2981349"/>
            <a:ext cx="1828800" cy="1828800"/>
          </a:xfrm>
          <a:prstGeom prst="ellipse">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9" name="TextBox 8"/>
          <p:cNvSpPr txBox="1"/>
          <p:nvPr/>
        </p:nvSpPr>
        <p:spPr>
          <a:xfrm>
            <a:off x="4453744" y="3604128"/>
            <a:ext cx="907813" cy="400110"/>
          </a:xfrm>
          <a:prstGeom prst="rect">
            <a:avLst/>
          </a:prstGeom>
          <a:noFill/>
        </p:spPr>
        <p:txBody>
          <a:bodyPr wrap="none" rtlCol="0">
            <a:spAutoFit/>
          </a:bodyPr>
          <a:lstStyle/>
          <a:p>
            <a:r>
              <a:rPr lang="en-US" dirty="0" smtClean="0">
                <a:solidFill>
                  <a:srgbClr val="000000"/>
                </a:solidFill>
              </a:rPr>
              <a:t>MCAT</a:t>
            </a:r>
            <a:endParaRPr lang="en-US" dirty="0">
              <a:solidFill>
                <a:srgbClr val="000000"/>
              </a:solidFill>
            </a:endParaRPr>
          </a:p>
        </p:txBody>
      </p:sp>
      <p:sp>
        <p:nvSpPr>
          <p:cNvPr id="10" name="TextBox 9"/>
          <p:cNvSpPr txBox="1"/>
          <p:nvPr/>
        </p:nvSpPr>
        <p:spPr>
          <a:xfrm>
            <a:off x="2464891" y="2350543"/>
            <a:ext cx="2481943" cy="707886"/>
          </a:xfrm>
          <a:prstGeom prst="rect">
            <a:avLst/>
          </a:prstGeom>
          <a:noFill/>
        </p:spPr>
        <p:txBody>
          <a:bodyPr wrap="square" rtlCol="0">
            <a:spAutoFit/>
          </a:bodyPr>
          <a:lstStyle/>
          <a:p>
            <a:r>
              <a:rPr lang="en-US" dirty="0" smtClean="0">
                <a:solidFill>
                  <a:srgbClr val="000000"/>
                </a:solidFill>
              </a:rPr>
              <a:t>Natural Sci.</a:t>
            </a:r>
          </a:p>
          <a:p>
            <a:r>
              <a:rPr lang="en-US" dirty="0" smtClean="0">
                <a:solidFill>
                  <a:srgbClr val="000000"/>
                </a:solidFill>
              </a:rPr>
              <a:t>Preparation - SFFP</a:t>
            </a:r>
          </a:p>
        </p:txBody>
      </p:sp>
      <p:sp>
        <p:nvSpPr>
          <p:cNvPr id="11" name="TextBox 10"/>
          <p:cNvSpPr txBox="1"/>
          <p:nvPr/>
        </p:nvSpPr>
        <p:spPr>
          <a:xfrm>
            <a:off x="672782" y="2728014"/>
            <a:ext cx="1693222" cy="1631216"/>
          </a:xfrm>
          <a:prstGeom prst="rect">
            <a:avLst/>
          </a:prstGeom>
          <a:noFill/>
        </p:spPr>
        <p:txBody>
          <a:bodyPr wrap="square" rtlCol="0">
            <a:spAutoFit/>
          </a:bodyPr>
          <a:lstStyle/>
          <a:p>
            <a:r>
              <a:rPr lang="en-US" dirty="0" smtClean="0">
                <a:solidFill>
                  <a:srgbClr val="000000"/>
                </a:solidFill>
              </a:rPr>
              <a:t>General Academic, </a:t>
            </a:r>
          </a:p>
          <a:p>
            <a:r>
              <a:rPr lang="en-US" dirty="0">
                <a:solidFill>
                  <a:srgbClr val="000000"/>
                </a:solidFill>
              </a:rPr>
              <a:t>S</a:t>
            </a:r>
            <a:r>
              <a:rPr lang="en-US" dirty="0" smtClean="0">
                <a:solidFill>
                  <a:srgbClr val="000000"/>
                </a:solidFill>
              </a:rPr>
              <a:t>ocial, and Personal Preparation</a:t>
            </a:r>
          </a:p>
        </p:txBody>
      </p:sp>
      <p:sp>
        <p:nvSpPr>
          <p:cNvPr id="12" name="TextBox 11"/>
          <p:cNvSpPr txBox="1"/>
          <p:nvPr/>
        </p:nvSpPr>
        <p:spPr>
          <a:xfrm>
            <a:off x="5340854" y="2375826"/>
            <a:ext cx="2021707" cy="707886"/>
          </a:xfrm>
          <a:prstGeom prst="rect">
            <a:avLst/>
          </a:prstGeom>
          <a:noFill/>
        </p:spPr>
        <p:txBody>
          <a:bodyPr wrap="none" rtlCol="0">
            <a:spAutoFit/>
          </a:bodyPr>
          <a:lstStyle/>
          <a:p>
            <a:r>
              <a:rPr lang="en-US" dirty="0" smtClean="0">
                <a:solidFill>
                  <a:srgbClr val="000000"/>
                </a:solidFill>
              </a:rPr>
              <a:t>Behavioral Sci.</a:t>
            </a:r>
          </a:p>
          <a:p>
            <a:r>
              <a:rPr lang="en-US" dirty="0" smtClean="0">
                <a:solidFill>
                  <a:srgbClr val="000000"/>
                </a:solidFill>
              </a:rPr>
              <a:t> Preparation</a:t>
            </a:r>
            <a:endParaRPr lang="en-US" dirty="0">
              <a:solidFill>
                <a:srgbClr val="000000"/>
              </a:solidFill>
            </a:endParaRPr>
          </a:p>
        </p:txBody>
      </p:sp>
    </p:spTree>
    <p:extLst>
      <p:ext uri="{BB962C8B-B14F-4D97-AF65-F5344CB8AC3E}">
        <p14:creationId xmlns:p14="http://schemas.microsoft.com/office/powerpoint/2010/main" val="41966672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27" y="2567241"/>
            <a:ext cx="8386762" cy="620712"/>
          </a:xfrm>
        </p:spPr>
        <p:txBody>
          <a:bodyPr/>
          <a:lstStyle/>
          <a:p>
            <a:r>
              <a:rPr lang="en-US" sz="5400" dirty="0" smtClean="0">
                <a:solidFill>
                  <a:schemeClr val="tx1">
                    <a:lumMod val="60000"/>
                    <a:lumOff val="40000"/>
                  </a:schemeClr>
                </a:solidFill>
              </a:rPr>
              <a:t>Discussion</a:t>
            </a:r>
            <a:endParaRPr lang="en-US" sz="5400" dirty="0">
              <a:solidFill>
                <a:schemeClr val="tx1">
                  <a:lumMod val="60000"/>
                  <a:lumOff val="40000"/>
                </a:schemeClr>
              </a:solidFill>
            </a:endParaRPr>
          </a:p>
        </p:txBody>
      </p:sp>
      <p:sp>
        <p:nvSpPr>
          <p:cNvPr id="4" name="Slide Number Placeholder 3"/>
          <p:cNvSpPr>
            <a:spLocks noGrp="1"/>
          </p:cNvSpPr>
          <p:nvPr>
            <p:ph type="sldNum" sz="quarter" idx="4"/>
          </p:nvPr>
        </p:nvSpPr>
        <p:spPr/>
        <p:txBody>
          <a:bodyPr/>
          <a:lstStyle/>
          <a:p>
            <a:fld id="{51AC3CF6-25CD-4E75-9FFD-C5B9E43CD78B}" type="slidenum">
              <a:rPr lang="en-US" smtClean="0"/>
              <a:pPr/>
              <a:t>40</a:t>
            </a:fld>
            <a:endParaRPr lang="en-US" dirty="0"/>
          </a:p>
        </p:txBody>
      </p:sp>
    </p:spTree>
    <p:extLst>
      <p:ext uri="{BB962C8B-B14F-4D97-AF65-F5344CB8AC3E}">
        <p14:creationId xmlns:p14="http://schemas.microsoft.com/office/powerpoint/2010/main" val="33966431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85" y="2523699"/>
            <a:ext cx="8386762" cy="620712"/>
          </a:xfrm>
        </p:spPr>
        <p:txBody>
          <a:bodyPr/>
          <a:lstStyle/>
          <a:p>
            <a:pPr algn="ctr"/>
            <a:r>
              <a:rPr lang="en-US" sz="4800" dirty="0" smtClean="0">
                <a:solidFill>
                  <a:schemeClr val="tx1">
                    <a:lumMod val="60000"/>
                    <a:lumOff val="40000"/>
                  </a:schemeClr>
                </a:solidFill>
              </a:rPr>
              <a:t>How did we get here?</a:t>
            </a:r>
            <a:endParaRPr lang="en-US" sz="4800" dirty="0">
              <a:solidFill>
                <a:schemeClr val="tx1">
                  <a:lumMod val="60000"/>
                  <a:lumOff val="40000"/>
                </a:schemeClr>
              </a:solidFill>
            </a:endParaRPr>
          </a:p>
        </p:txBody>
      </p:sp>
      <p:sp>
        <p:nvSpPr>
          <p:cNvPr id="4" name="Slide Number Placeholder 3"/>
          <p:cNvSpPr>
            <a:spLocks noGrp="1"/>
          </p:cNvSpPr>
          <p:nvPr>
            <p:ph type="sldNum" sz="quarter" idx="4"/>
          </p:nvPr>
        </p:nvSpPr>
        <p:spPr/>
        <p:txBody>
          <a:bodyPr/>
          <a:lstStyle/>
          <a:p>
            <a:fld id="{51AC3CF6-25CD-4E75-9FFD-C5B9E43CD78B}" type="slidenum">
              <a:rPr lang="en-US" smtClean="0"/>
              <a:pPr/>
              <a:t>5</a:t>
            </a:fld>
            <a:endParaRPr lang="en-US" dirty="0"/>
          </a:p>
        </p:txBody>
      </p:sp>
    </p:spTree>
    <p:extLst>
      <p:ext uri="{BB962C8B-B14F-4D97-AF65-F5344CB8AC3E}">
        <p14:creationId xmlns:p14="http://schemas.microsoft.com/office/powerpoint/2010/main" val="28756129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11856" y="869070"/>
            <a:ext cx="8386762" cy="620712"/>
          </a:xfrm>
        </p:spPr>
        <p:txBody>
          <a:bodyPr/>
          <a:lstStyle/>
          <a:p>
            <a:pPr>
              <a:defRPr/>
            </a:pPr>
            <a:r>
              <a:rPr lang="en-US" dirty="0" smtClean="0">
                <a:solidFill>
                  <a:schemeClr val="tx2">
                    <a:lumMod val="60000"/>
                    <a:lumOff val="40000"/>
                  </a:schemeClr>
                </a:solidFill>
                <a:ea typeface="ＭＳ Ｐゴシック" pitchFamily="34" charset="-128"/>
              </a:rPr>
              <a:t>A Comment on American</a:t>
            </a:r>
            <a:br>
              <a:rPr lang="en-US" dirty="0" smtClean="0">
                <a:solidFill>
                  <a:schemeClr val="tx2">
                    <a:lumMod val="60000"/>
                    <a:lumOff val="40000"/>
                  </a:schemeClr>
                </a:solidFill>
                <a:ea typeface="ＭＳ Ｐゴシック" pitchFamily="34" charset="-128"/>
              </a:rPr>
            </a:br>
            <a:r>
              <a:rPr lang="en-US" dirty="0" smtClean="0">
                <a:solidFill>
                  <a:schemeClr val="tx2">
                    <a:lumMod val="60000"/>
                    <a:lumOff val="40000"/>
                  </a:schemeClr>
                </a:solidFill>
                <a:ea typeface="ＭＳ Ｐゴシック" pitchFamily="34" charset="-128"/>
              </a:rPr>
              <a:t> Higher Education</a:t>
            </a:r>
          </a:p>
        </p:txBody>
      </p:sp>
      <p:sp>
        <p:nvSpPr>
          <p:cNvPr id="4099" name="Content Placeholder 2"/>
          <p:cNvSpPr>
            <a:spLocks noGrp="1"/>
          </p:cNvSpPr>
          <p:nvPr>
            <p:ph idx="1"/>
          </p:nvPr>
        </p:nvSpPr>
        <p:spPr>
          <a:xfrm>
            <a:off x="210456" y="1689781"/>
            <a:ext cx="8730343" cy="4525962"/>
          </a:xfrm>
        </p:spPr>
        <p:txBody>
          <a:bodyPr/>
          <a:lstStyle/>
          <a:p>
            <a:pPr marL="0" indent="0">
              <a:buFont typeface="Arial" charset="0"/>
              <a:buNone/>
            </a:pPr>
            <a:r>
              <a:rPr lang="en-US" altLang="en-US" sz="4400" dirty="0" smtClean="0">
                <a:solidFill>
                  <a:srgbClr val="FF0000"/>
                </a:solidFill>
                <a:latin typeface="Arial" charset="0"/>
                <a:ea typeface="ＭＳ Ｐゴシック" pitchFamily="34" charset="-128"/>
              </a:rPr>
              <a:t>Lectures</a:t>
            </a:r>
            <a:r>
              <a:rPr lang="en-US" altLang="en-US" sz="4400" dirty="0" smtClean="0">
                <a:latin typeface="Arial" charset="0"/>
                <a:ea typeface="ＭＳ Ｐゴシック" pitchFamily="34" charset="-128"/>
              </a:rPr>
              <a:t> enable colleges to "handle cheaply by wholesale a large body of students that would be otherwise unmanageable and thus give the lecturer time for research."</a:t>
            </a:r>
            <a:endParaRPr lang="en-US" altLang="en-US" sz="4400" dirty="0" smtClean="0">
              <a:ea typeface="ＭＳ Ｐゴシック" pitchFamily="34" charset="-128"/>
            </a:endParaRPr>
          </a:p>
        </p:txBody>
      </p:sp>
    </p:spTree>
    <p:extLst>
      <p:ext uri="{BB962C8B-B14F-4D97-AF65-F5344CB8AC3E}">
        <p14:creationId xmlns:p14="http://schemas.microsoft.com/office/powerpoint/2010/main" val="1714381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solidFill>
                  <a:schemeClr val="tx1">
                    <a:lumMod val="60000"/>
                    <a:lumOff val="40000"/>
                  </a:schemeClr>
                </a:solidFill>
                <a:ea typeface="ＭＳ Ｐゴシック" pitchFamily="34" charset="-128"/>
              </a:rPr>
              <a:t>Abraham Flexner</a:t>
            </a:r>
          </a:p>
        </p:txBody>
      </p:sp>
      <p:sp>
        <p:nvSpPr>
          <p:cNvPr id="6147" name="Content Placeholder 2"/>
          <p:cNvSpPr>
            <a:spLocks noGrp="1"/>
          </p:cNvSpPr>
          <p:nvPr>
            <p:ph idx="1"/>
          </p:nvPr>
        </p:nvSpPr>
        <p:spPr>
          <a:xfrm>
            <a:off x="254003" y="1828800"/>
            <a:ext cx="8048167" cy="4525963"/>
          </a:xfrm>
        </p:spPr>
        <p:txBody>
          <a:bodyPr/>
          <a:lstStyle/>
          <a:p>
            <a:r>
              <a:rPr lang="en-US" altLang="en-US" i="1" dirty="0" smtClean="0">
                <a:ea typeface="ＭＳ Ｐゴシック" pitchFamily="34" charset="-128"/>
              </a:rPr>
              <a:t>The</a:t>
            </a:r>
            <a:r>
              <a:rPr lang="en-US" altLang="en-US" dirty="0" smtClean="0">
                <a:ea typeface="ＭＳ Ｐゴシック" pitchFamily="34" charset="-128"/>
              </a:rPr>
              <a:t> </a:t>
            </a:r>
            <a:r>
              <a:rPr lang="en-US" altLang="en-US" i="1" dirty="0" smtClean="0">
                <a:ea typeface="ＭＳ Ｐゴシック" pitchFamily="34" charset="-128"/>
              </a:rPr>
              <a:t>American College</a:t>
            </a:r>
            <a:r>
              <a:rPr lang="en-US" altLang="en-US" dirty="0" smtClean="0">
                <a:ea typeface="ＭＳ Ｐゴシック" pitchFamily="34" charset="-128"/>
              </a:rPr>
              <a:t> (1908)</a:t>
            </a:r>
          </a:p>
          <a:p>
            <a:endParaRPr lang="en-US" altLang="en-US" dirty="0" smtClean="0">
              <a:ea typeface="ＭＳ Ｐゴシック" pitchFamily="34" charset="-128"/>
            </a:endParaRPr>
          </a:p>
          <a:p>
            <a:r>
              <a:rPr lang="en-US" altLang="en-US" dirty="0" smtClean="0">
                <a:ea typeface="ＭＳ Ｐゴシック" pitchFamily="34" charset="-128"/>
              </a:rPr>
              <a:t>Carnegie Foundation Report Number Four (1910)</a:t>
            </a:r>
          </a:p>
          <a:p>
            <a:pPr>
              <a:buFont typeface="Arial" charset="0"/>
              <a:buNone/>
            </a:pPr>
            <a:r>
              <a:rPr lang="en-US" altLang="en-US" dirty="0" smtClean="0">
                <a:ea typeface="ＭＳ Ｐゴシック" pitchFamily="34" charset="-128"/>
              </a:rPr>
              <a:t>		AKA “</a:t>
            </a:r>
            <a:r>
              <a:rPr lang="en-US" altLang="en-US" dirty="0" smtClean="0">
                <a:solidFill>
                  <a:srgbClr val="FF0000"/>
                </a:solidFill>
                <a:ea typeface="ＭＳ Ｐゴシック" pitchFamily="34" charset="-128"/>
              </a:rPr>
              <a:t>The Flexner Report</a:t>
            </a:r>
            <a:r>
              <a:rPr lang="en-US" altLang="en-US" dirty="0" smtClean="0">
                <a:ea typeface="ＭＳ Ｐゴシック" pitchFamily="34" charset="-128"/>
              </a:rPr>
              <a:t>”</a:t>
            </a:r>
          </a:p>
          <a:p>
            <a:endParaRPr lang="en-US" altLang="en-US" dirty="0" smtClean="0">
              <a:ea typeface="ＭＳ Ｐゴシック" pitchFamily="34" charset="-128"/>
            </a:endParaRPr>
          </a:p>
          <a:p>
            <a:r>
              <a:rPr lang="en-US" altLang="en-US" dirty="0" smtClean="0">
                <a:ea typeface="ＭＳ Ｐゴシック" pitchFamily="34" charset="-128"/>
              </a:rPr>
              <a:t>With </a:t>
            </a:r>
            <a:r>
              <a:rPr lang="en-US" altLang="en-US" dirty="0" smtClean="0">
                <a:ea typeface="ＭＳ Ｐゴシック" pitchFamily="34" charset="-128"/>
                <a:hlinkClick r:id="rId3" tooltip="Louis Bamberger"/>
              </a:rPr>
              <a:t>Louis Bamberger</a:t>
            </a:r>
            <a:r>
              <a:rPr lang="en-US" altLang="en-US" dirty="0" smtClean="0">
                <a:ea typeface="ＭＳ Ｐゴシック" pitchFamily="34" charset="-128"/>
              </a:rPr>
              <a:t>, Flexner founded the </a:t>
            </a:r>
            <a:r>
              <a:rPr lang="en-US" altLang="en-US" dirty="0" smtClean="0">
                <a:ea typeface="ＭＳ Ｐゴシック" pitchFamily="34" charset="-128"/>
                <a:hlinkClick r:id="rId4" tooltip="Institute for Advanced Study"/>
              </a:rPr>
              <a:t>Institute for Advanced Study</a:t>
            </a:r>
            <a:r>
              <a:rPr lang="en-US" altLang="en-US" dirty="0" smtClean="0">
                <a:ea typeface="ＭＳ Ｐゴシック" pitchFamily="34" charset="-128"/>
              </a:rPr>
              <a:t> in Princeton, heading it from 1930 to 1939</a:t>
            </a:r>
          </a:p>
        </p:txBody>
      </p:sp>
      <p:pic>
        <p:nvPicPr>
          <p:cNvPr id="614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3879" y="286657"/>
            <a:ext cx="1714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6273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solidFill>
                  <a:srgbClr val="FF0000"/>
                </a:solidFill>
                <a:ea typeface="ＭＳ Ｐゴシック" pitchFamily="34" charset="-128"/>
              </a:rPr>
              <a:t>The Flexner Report (1910)</a:t>
            </a:r>
          </a:p>
        </p:txBody>
      </p:sp>
      <p:sp>
        <p:nvSpPr>
          <p:cNvPr id="7171" name="Content Placeholder 2"/>
          <p:cNvSpPr>
            <a:spLocks noGrp="1"/>
          </p:cNvSpPr>
          <p:nvPr>
            <p:ph idx="1"/>
          </p:nvPr>
        </p:nvSpPr>
        <p:spPr/>
        <p:txBody>
          <a:bodyPr/>
          <a:lstStyle/>
          <a:p>
            <a:pPr>
              <a:buFont typeface="Arial" charset="0"/>
              <a:buNone/>
            </a:pPr>
            <a:r>
              <a:rPr lang="en-US" altLang="en-US" dirty="0" smtClean="0">
                <a:ea typeface="ＭＳ Ｐゴシック" pitchFamily="34" charset="-128"/>
              </a:rPr>
              <a:t>Medical community should</a:t>
            </a:r>
          </a:p>
          <a:p>
            <a:pPr marL="457200" indent="-457200">
              <a:buFont typeface="Arial" panose="020B0604020202020204" pitchFamily="34" charset="0"/>
              <a:buChar char="•"/>
            </a:pPr>
            <a:r>
              <a:rPr lang="en-US" altLang="en-US" dirty="0" smtClean="0">
                <a:ea typeface="ＭＳ Ｐゴシック" pitchFamily="34" charset="-128"/>
              </a:rPr>
              <a:t>Enact higher admissions standards (high school diploma and two years of college)</a:t>
            </a:r>
          </a:p>
          <a:p>
            <a:pPr marL="457200" indent="-457200">
              <a:buFont typeface="Arial" panose="020B0604020202020204" pitchFamily="34" charset="0"/>
              <a:buChar char="•"/>
            </a:pPr>
            <a:r>
              <a:rPr lang="en-US" altLang="en-US" dirty="0" smtClean="0">
                <a:ea typeface="ＭＳ Ｐゴシック" pitchFamily="34" charset="-128"/>
              </a:rPr>
              <a:t>Adhere to strict </a:t>
            </a:r>
            <a:r>
              <a:rPr lang="en-US" altLang="en-US" u="sng" dirty="0" smtClean="0">
                <a:solidFill>
                  <a:srgbClr val="FF0000"/>
                </a:solidFill>
                <a:ea typeface="ＭＳ Ｐゴシック" pitchFamily="34" charset="-128"/>
              </a:rPr>
              <a:t>principles of mainstream science</a:t>
            </a:r>
            <a:r>
              <a:rPr lang="en-US" altLang="en-US" dirty="0" smtClean="0">
                <a:solidFill>
                  <a:srgbClr val="FF0000"/>
                </a:solidFill>
                <a:ea typeface="ＭＳ Ｐゴシック" pitchFamily="34" charset="-128"/>
              </a:rPr>
              <a:t> </a:t>
            </a:r>
            <a:r>
              <a:rPr lang="en-US" altLang="en-US" dirty="0" smtClean="0">
                <a:ea typeface="ＭＳ Ｐゴシック" pitchFamily="34" charset="-128"/>
              </a:rPr>
              <a:t>in their teaching and research</a:t>
            </a:r>
          </a:p>
          <a:p>
            <a:pPr marL="457200" indent="-457200">
              <a:buFont typeface="Arial" panose="020B0604020202020204" pitchFamily="34" charset="0"/>
              <a:buChar char="•"/>
            </a:pPr>
            <a:r>
              <a:rPr lang="en-US" altLang="en-US" dirty="0" smtClean="0">
                <a:ea typeface="ＭＳ Ｐゴシック" pitchFamily="34" charset="-128"/>
              </a:rPr>
              <a:t>Reduce the number of medical schools (from 155); nation was producing too many doctors</a:t>
            </a:r>
          </a:p>
        </p:txBody>
      </p:sp>
    </p:spTree>
    <p:extLst>
      <p:ext uri="{BB962C8B-B14F-4D97-AF65-F5344CB8AC3E}">
        <p14:creationId xmlns:p14="http://schemas.microsoft.com/office/powerpoint/2010/main" val="19313278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956142"/>
            <a:ext cx="8386762" cy="620712"/>
          </a:xfrm>
        </p:spPr>
        <p:txBody>
          <a:bodyPr/>
          <a:lstStyle/>
          <a:p>
            <a:r>
              <a:rPr lang="en-US" dirty="0" smtClean="0">
                <a:solidFill>
                  <a:schemeClr val="tx1">
                    <a:lumMod val="60000"/>
                    <a:lumOff val="40000"/>
                  </a:schemeClr>
                </a:solidFill>
              </a:rPr>
              <a:t>High Drop-out Rates in Medical Schools Led to</a:t>
            </a:r>
            <a:endParaRPr lang="en-US" dirty="0">
              <a:solidFill>
                <a:schemeClr val="tx1">
                  <a:lumMod val="60000"/>
                  <a:lumOff val="40000"/>
                </a:schemeClr>
              </a:solidFill>
            </a:endParaRPr>
          </a:p>
        </p:txBody>
      </p:sp>
      <p:sp>
        <p:nvSpPr>
          <p:cNvPr id="3" name="Content Placeholder 2"/>
          <p:cNvSpPr>
            <a:spLocks noGrp="1"/>
          </p:cNvSpPr>
          <p:nvPr>
            <p:ph idx="1"/>
          </p:nvPr>
        </p:nvSpPr>
        <p:spPr>
          <a:xfrm>
            <a:off x="581025" y="1993455"/>
            <a:ext cx="7988300" cy="2041498"/>
          </a:xfrm>
        </p:spPr>
        <p:txBody>
          <a:bodyPr/>
          <a:lstStyle/>
          <a:p>
            <a:r>
              <a:rPr lang="en-US" dirty="0" smtClean="0"/>
              <a:t>1928-1946</a:t>
            </a:r>
          </a:p>
          <a:p>
            <a:r>
              <a:rPr lang="en-US" dirty="0" smtClean="0"/>
              <a:t>       Scholastic </a:t>
            </a:r>
            <a:r>
              <a:rPr lang="en-US" dirty="0"/>
              <a:t>Aptitude Test for Medical </a:t>
            </a:r>
            <a:r>
              <a:rPr lang="en-US" dirty="0" smtClean="0"/>
              <a:t>Students</a:t>
            </a:r>
          </a:p>
          <a:p>
            <a:endParaRPr lang="en-US" dirty="0"/>
          </a:p>
          <a:p>
            <a:r>
              <a:rPr lang="en-US" dirty="0" smtClean="0"/>
              <a:t>1946 – present</a:t>
            </a:r>
          </a:p>
          <a:p>
            <a:r>
              <a:rPr lang="en-US" dirty="0"/>
              <a:t> </a:t>
            </a:r>
            <a:r>
              <a:rPr lang="en-US" dirty="0" smtClean="0"/>
              <a:t>      Medical College Admission Test</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9</a:t>
            </a:fld>
            <a:endParaRPr lang="en-US" dirty="0"/>
          </a:p>
        </p:txBody>
      </p:sp>
    </p:spTree>
    <p:extLst>
      <p:ext uri="{BB962C8B-B14F-4D97-AF65-F5344CB8AC3E}">
        <p14:creationId xmlns:p14="http://schemas.microsoft.com/office/powerpoint/2010/main" val="297203530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0"/>
  <p:tag name="MMPROD_UIDATA" val="&lt;database version=&quot;7.0&quot;&gt;&lt;object type=&quot;1&quot; unique_id=&quot;10001&quot;&gt;&lt;object type=&quot;8&quot; unique_id=&quot;217895&quot;&gt;&lt;/object&gt;&lt;object type=&quot;2&quot; unique_id=&quot;217896&quot;&gt;&lt;object type=&quot;3&quot; unique_id=&quot;217897&quot;&gt;&lt;property id=&quot;20148&quot; value=&quot;5&quot;/&gt;&lt;property id=&quot;20300&quot; value=&quot;Slide 1&quot;/&gt;&lt;property id=&quot;20307&quot; value=&quot;257&quot;/&gt;&lt;/object&gt;&lt;object type=&quot;3&quot; unique_id=&quot;217899&quot;&gt;&lt;property id=&quot;20148&quot; value=&quot;5&quot;/&gt;&lt;property id=&quot;20300&quot; value=&quot;Slide 4 - &amp;quot;Chart template&amp;quot;&quot;/&gt;&lt;property id=&quot;20307&quot; value=&quot;567&quot;/&gt;&lt;/object&gt;&lt;object type=&quot;3&quot; unique_id=&quot;217900&quot;&gt;&lt;property id=&quot;20148&quot; value=&quot;5&quot;/&gt;&lt;property id=&quot;20300&quot; value=&quot;Slide 5&quot;/&gt;&lt;property id=&quot;20307&quot; value=&quot;561&quot;/&gt;&lt;/object&gt;&lt;object type=&quot;3&quot; unique_id=&quot;245532&quot;&gt;&lt;property id=&quot;20148&quot; value=&quot;5&quot;/&gt;&lt;property id=&quot;20300&quot; value=&quot;Slide 2 - &amp;quot;Add Chart Title&amp;quot;&quot;/&gt;&lt;property id=&quot;20307&quot; value=&quot;568&quot;/&gt;&lt;/object&gt;&lt;object type=&quot;3&quot; unique_id=&quot;245533&quot;&gt;&lt;property id=&quot;20148&quot; value=&quot;5&quot;/&gt;&lt;property id=&quot;20300&quot; value=&quot;Slide 3&quot;/&gt;&lt;property id=&quot;20307&quot; value=&quot;569&quot;/&gt;&lt;/object&gt;&lt;/object&gt;&lt;/object&gt;&lt;/database&gt;"/>
  <p:tag name="SECTOMILLISECCONVERTED" val="1"/>
  <p:tag name="ARTICULATE_PROJECT_OPEN" val="0"/>
</p:tagLst>
</file>

<file path=ppt/theme/theme1.xml><?xml version="1.0" encoding="utf-8"?>
<a:theme xmlns:a="http://schemas.openxmlformats.org/drawingml/2006/main" name="AAMC White template">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MCAT 2015 template" id="{6C304A6D-DB57-47FB-89BF-73EC5ED0B748}" vid="{B4FF8DB2-1271-47D8-889F-FFE978B4B14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MCAT 2015</Template>
  <TotalTime>2584</TotalTime>
  <Words>2234</Words>
  <Application>Microsoft Office PowerPoint</Application>
  <PresentationFormat>On-screen Show (4:3)</PresentationFormat>
  <Paragraphs>345</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AAMC White template</vt:lpstr>
      <vt:lpstr>PowerPoint Presentation</vt:lpstr>
      <vt:lpstr>Outline</vt:lpstr>
      <vt:lpstr>The blueprints for the MCAT2015 exam are based on evidence</vt:lpstr>
      <vt:lpstr>PowerPoint Presentation</vt:lpstr>
      <vt:lpstr>How did we get here?</vt:lpstr>
      <vt:lpstr>A Comment on American  Higher Education</vt:lpstr>
      <vt:lpstr>Abraham Flexner</vt:lpstr>
      <vt:lpstr>The Flexner Report (1910)</vt:lpstr>
      <vt:lpstr>High Drop-out Rates in Medical Schools Led to</vt:lpstr>
      <vt:lpstr>The Scientific Foundations for Future Physicians Project</vt:lpstr>
      <vt:lpstr>Structure of SFFP Recommendations</vt:lpstr>
      <vt:lpstr>Competencies: E1 – E8 </vt:lpstr>
      <vt:lpstr>Math and the SFFP E1</vt:lpstr>
      <vt:lpstr>Entering Med Student Competencies </vt:lpstr>
      <vt:lpstr>Math and the SFFP E1</vt:lpstr>
      <vt:lpstr>Entering Med Student Competencies </vt:lpstr>
      <vt:lpstr>Entering Med Student Competencies </vt:lpstr>
      <vt:lpstr>Competency E4 </vt:lpstr>
      <vt:lpstr>Learning Objective 6. Demonstrate knowledge of the chemistry of carbon-containing compounds relevant to their behavior in an aqueous environment. </vt:lpstr>
      <vt:lpstr>Competency E6 (Cell Biology)  Learning Objective 1</vt:lpstr>
      <vt:lpstr>Learning Objective E6.1</vt:lpstr>
      <vt:lpstr>The Revised MCAT</vt:lpstr>
      <vt:lpstr>MCAT2015 will test competencies in four areas</vt:lpstr>
      <vt:lpstr>Conceptual framework for MCAT2015</vt:lpstr>
      <vt:lpstr>PowerPoint Presentation</vt:lpstr>
      <vt:lpstr>How are MCAT topics chosen?</vt:lpstr>
      <vt:lpstr>Medical school faculty and students and undergraduate faculty survey data</vt:lpstr>
      <vt:lpstr>Science Importance Survey Results</vt:lpstr>
      <vt:lpstr>Physics Topics That Were Rated Very Highly &gt; 3.0</vt:lpstr>
      <vt:lpstr>Physics Topics with Relatively Low Importance Ratings &lt; 2.5</vt:lpstr>
      <vt:lpstr>Organic Chemistry Topics with Relatively Low Ratings &lt; 2.5</vt:lpstr>
      <vt:lpstr>Scientific Inquiry &amp; Reasoning Skills </vt:lpstr>
      <vt:lpstr>Scientific Inquiry &amp; Reasoning Skills </vt:lpstr>
      <vt:lpstr>Mathematics and the Revised MCAT</vt:lpstr>
      <vt:lpstr>How will the revised MCAT affect undergraduate curricula?</vt:lpstr>
      <vt:lpstr>Challenges for Undergraduate Faculty</vt:lpstr>
      <vt:lpstr>Implications for STEM Courses</vt:lpstr>
      <vt:lpstr>Implications for Introductory Physics for the Life Science Courses</vt:lpstr>
      <vt:lpstr>Resources for examinees and faculty</vt:lpstr>
      <vt:lpstr>Discussion</vt:lpstr>
    </vt:vector>
  </TitlesOfParts>
  <Company>AAMC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Siegel</dc:creator>
  <cp:lastModifiedBy>rhilborn</cp:lastModifiedBy>
  <cp:revision>243</cp:revision>
  <cp:lastPrinted>2014-01-13T15:18:49Z</cp:lastPrinted>
  <dcterms:created xsi:type="dcterms:W3CDTF">2014-01-07T15:40:38Z</dcterms:created>
  <dcterms:modified xsi:type="dcterms:W3CDTF">2015-02-01T20:27:21Z</dcterms:modified>
</cp:coreProperties>
</file>